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48"/>
  </p:notesMasterIdLst>
  <p:sldIdLst>
    <p:sldId id="259" r:id="rId2"/>
    <p:sldId id="290" r:id="rId3"/>
    <p:sldId id="322" r:id="rId4"/>
    <p:sldId id="321" r:id="rId5"/>
    <p:sldId id="323" r:id="rId6"/>
    <p:sldId id="291" r:id="rId7"/>
    <p:sldId id="292" r:id="rId8"/>
    <p:sldId id="293" r:id="rId9"/>
    <p:sldId id="294" r:id="rId10"/>
    <p:sldId id="314" r:id="rId11"/>
    <p:sldId id="296" r:id="rId12"/>
    <p:sldId id="324" r:id="rId13"/>
    <p:sldId id="326" r:id="rId14"/>
    <p:sldId id="327" r:id="rId15"/>
    <p:sldId id="295" r:id="rId16"/>
    <p:sldId id="297" r:id="rId17"/>
    <p:sldId id="298" r:id="rId18"/>
    <p:sldId id="300" r:id="rId19"/>
    <p:sldId id="302" r:id="rId20"/>
    <p:sldId id="301" r:id="rId21"/>
    <p:sldId id="303" r:id="rId22"/>
    <p:sldId id="304" r:id="rId23"/>
    <p:sldId id="328" r:id="rId24"/>
    <p:sldId id="305" r:id="rId25"/>
    <p:sldId id="306" r:id="rId26"/>
    <p:sldId id="330" r:id="rId27"/>
    <p:sldId id="336" r:id="rId28"/>
    <p:sldId id="283" r:id="rId29"/>
    <p:sldId id="331" r:id="rId30"/>
    <p:sldId id="333" r:id="rId31"/>
    <p:sldId id="332" r:id="rId32"/>
    <p:sldId id="329" r:id="rId33"/>
    <p:sldId id="320" r:id="rId34"/>
    <p:sldId id="307" r:id="rId35"/>
    <p:sldId id="308" r:id="rId36"/>
    <p:sldId id="309" r:id="rId37"/>
    <p:sldId id="310" r:id="rId38"/>
    <p:sldId id="318" r:id="rId39"/>
    <p:sldId id="319" r:id="rId40"/>
    <p:sldId id="316" r:id="rId41"/>
    <p:sldId id="311" r:id="rId42"/>
    <p:sldId id="335" r:id="rId43"/>
    <p:sldId id="334" r:id="rId44"/>
    <p:sldId id="337" r:id="rId45"/>
    <p:sldId id="312" r:id="rId46"/>
    <p:sldId id="272" r:id="rId47"/>
  </p:sldIdLst>
  <p:sldSz cx="9144000" cy="6858000" type="screen4x3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574" userDrawn="1">
          <p15:clr>
            <a:srgbClr val="A4A3A4"/>
          </p15:clr>
        </p15:guide>
        <p15:guide id="6" orient="horz" pos="1175">
          <p15:clr>
            <a:srgbClr val="A4A3A4"/>
          </p15:clr>
        </p15:guide>
        <p15:guide id="7" orient="horz" pos="4097">
          <p15:clr>
            <a:srgbClr val="A4A3A4"/>
          </p15:clr>
        </p15:guide>
        <p15:guide id="8" pos="198">
          <p15:clr>
            <a:srgbClr val="A4A3A4"/>
          </p15:clr>
        </p15:guide>
        <p15:guide id="9" pos="28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12" autoAdjust="0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1195" y="67"/>
      </p:cViewPr>
      <p:guideLst>
        <p:guide pos="3840"/>
        <p:guide orient="horz" pos="2160"/>
        <p:guide orient="horz" pos="232"/>
        <p:guide orient="horz" pos="4088"/>
        <p:guide pos="574"/>
        <p:guide orient="horz" pos="1175"/>
        <p:guide orient="horz" pos="4097"/>
        <p:guide pos="198"/>
        <p:guide pos="28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39FA8F-95A3-4283-BD64-8E6C3E8D29FB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84BBE906-4FD8-445B-B56C-0FBC680D890B}">
      <dgm:prSet custT="1"/>
      <dgm:spPr/>
      <dgm:t>
        <a:bodyPr/>
        <a:lstStyle/>
        <a:p>
          <a:pPr rtl="0"/>
          <a:r>
            <a:rPr lang="zh-CN" sz="2000" dirty="0">
              <a:latin typeface="黑体" pitchFamily="49" charset="-122"/>
              <a:ea typeface="黑体" pitchFamily="49" charset="-122"/>
            </a:rPr>
            <a:t>满足给定的时间和成本约束</a:t>
          </a:r>
        </a:p>
      </dgm:t>
    </dgm:pt>
    <dgm:pt modelId="{897CFA0F-F9C4-443B-9504-9788C0110884}" type="parTrans" cxnId="{68D54628-A6FC-4A17-9DF9-F02AA5AA4581}">
      <dgm:prSet/>
      <dgm:spPr/>
      <dgm:t>
        <a:bodyPr/>
        <a:lstStyle/>
        <a:p>
          <a:endParaRPr lang="zh-CN" altLang="en-US"/>
        </a:p>
      </dgm:t>
    </dgm:pt>
    <dgm:pt modelId="{1D7C9930-7AB2-4B52-AFB2-01EB9326D70D}" type="sibTrans" cxnId="{68D54628-A6FC-4A17-9DF9-F02AA5AA4581}">
      <dgm:prSet/>
      <dgm:spPr/>
      <dgm:t>
        <a:bodyPr/>
        <a:lstStyle/>
        <a:p>
          <a:endParaRPr lang="zh-CN" altLang="en-US"/>
        </a:p>
      </dgm:t>
    </dgm:pt>
    <dgm:pt modelId="{BC3C9522-296B-4011-952D-62850FE49F04}">
      <dgm:prSet custT="1"/>
      <dgm:spPr/>
      <dgm:t>
        <a:bodyPr/>
        <a:lstStyle/>
        <a:p>
          <a:pPr rtl="0"/>
          <a:r>
            <a:rPr lang="zh-CN" altLang="en-US" sz="2000" dirty="0">
              <a:latin typeface="黑体" pitchFamily="49" charset="-122"/>
              <a:ea typeface="黑体" pitchFamily="49" charset="-122"/>
            </a:rPr>
            <a:t>实现用户真实期望</a:t>
          </a:r>
        </a:p>
      </dgm:t>
    </dgm:pt>
    <dgm:pt modelId="{DBCD23E8-0645-4B9B-A8F7-C3129F84C4DC}" type="parTrans" cxnId="{997572D2-D404-4F45-8803-BEF815D7A4C0}">
      <dgm:prSet/>
      <dgm:spPr/>
      <dgm:t>
        <a:bodyPr/>
        <a:lstStyle/>
        <a:p>
          <a:endParaRPr lang="zh-CN" altLang="en-US"/>
        </a:p>
      </dgm:t>
    </dgm:pt>
    <dgm:pt modelId="{E2049814-6049-4E94-B478-C4070E8D15D5}" type="sibTrans" cxnId="{997572D2-D404-4F45-8803-BEF815D7A4C0}">
      <dgm:prSet/>
      <dgm:spPr/>
      <dgm:t>
        <a:bodyPr/>
        <a:lstStyle/>
        <a:p>
          <a:endParaRPr lang="zh-CN" altLang="en-US"/>
        </a:p>
      </dgm:t>
    </dgm:pt>
    <dgm:pt modelId="{7697E963-9C91-4ACE-BDC1-AEE044892DC6}">
      <dgm:prSet custT="1"/>
      <dgm:spPr/>
      <dgm:t>
        <a:bodyPr/>
        <a:lstStyle/>
        <a:p>
          <a:pPr rtl="0"/>
          <a:r>
            <a:rPr lang="zh-CN" sz="2000" dirty="0">
              <a:latin typeface="黑体" pitchFamily="49" charset="-122"/>
              <a:ea typeface="黑体" pitchFamily="49" charset="-122"/>
            </a:rPr>
            <a:t>确保软件产品质量</a:t>
          </a:r>
          <a:r>
            <a:rPr lang="en-US" sz="2000" dirty="0">
              <a:latin typeface="黑体" pitchFamily="49" charset="-122"/>
              <a:ea typeface="黑体" pitchFamily="49" charset="-122"/>
            </a:rPr>
            <a:t> </a:t>
          </a:r>
          <a:endParaRPr lang="zh-CN" sz="2000" dirty="0">
            <a:latin typeface="黑体" pitchFamily="49" charset="-122"/>
            <a:ea typeface="黑体" pitchFamily="49" charset="-122"/>
          </a:endParaRPr>
        </a:p>
      </dgm:t>
    </dgm:pt>
    <dgm:pt modelId="{323CA1C0-4F04-47F4-9B38-B16DF843626C}" type="parTrans" cxnId="{081D7B52-2B20-4F8B-8A24-7FD4725410D3}">
      <dgm:prSet/>
      <dgm:spPr/>
      <dgm:t>
        <a:bodyPr/>
        <a:lstStyle/>
        <a:p>
          <a:endParaRPr lang="zh-CN" altLang="en-US"/>
        </a:p>
      </dgm:t>
    </dgm:pt>
    <dgm:pt modelId="{AFFC09F2-67C4-4206-B159-9F5E6F750258}" type="sibTrans" cxnId="{081D7B52-2B20-4F8B-8A24-7FD4725410D3}">
      <dgm:prSet/>
      <dgm:spPr/>
      <dgm:t>
        <a:bodyPr/>
        <a:lstStyle/>
        <a:p>
          <a:endParaRPr lang="zh-CN" altLang="en-US"/>
        </a:p>
      </dgm:t>
    </dgm:pt>
    <dgm:pt modelId="{4730AB29-817B-4D8D-9604-26CE80338A23}" type="pres">
      <dgm:prSet presAssocID="{BB39FA8F-95A3-4283-BD64-8E6C3E8D29FB}" presName="Name0" presStyleCnt="0">
        <dgm:presLayoutVars>
          <dgm:chMax val="7"/>
          <dgm:chPref val="7"/>
          <dgm:dir/>
        </dgm:presLayoutVars>
      </dgm:prSet>
      <dgm:spPr/>
    </dgm:pt>
    <dgm:pt modelId="{D895615D-9F57-4EA8-8325-9D4E3BFF0407}" type="pres">
      <dgm:prSet presAssocID="{BB39FA8F-95A3-4283-BD64-8E6C3E8D29FB}" presName="Name1" presStyleCnt="0"/>
      <dgm:spPr/>
    </dgm:pt>
    <dgm:pt modelId="{CC18CC97-A231-45C2-8953-B8A700E023B9}" type="pres">
      <dgm:prSet presAssocID="{BB39FA8F-95A3-4283-BD64-8E6C3E8D29FB}" presName="cycle" presStyleCnt="0"/>
      <dgm:spPr/>
    </dgm:pt>
    <dgm:pt modelId="{D9E354F3-B4AB-4A99-AEBE-8427E7DAD6BA}" type="pres">
      <dgm:prSet presAssocID="{BB39FA8F-95A3-4283-BD64-8E6C3E8D29FB}" presName="srcNode" presStyleLbl="node1" presStyleIdx="0" presStyleCnt="3"/>
      <dgm:spPr/>
    </dgm:pt>
    <dgm:pt modelId="{CB42C408-D502-4D15-B523-EFC057DDF83B}" type="pres">
      <dgm:prSet presAssocID="{BB39FA8F-95A3-4283-BD64-8E6C3E8D29FB}" presName="conn" presStyleLbl="parChTrans1D2" presStyleIdx="0" presStyleCnt="1"/>
      <dgm:spPr/>
    </dgm:pt>
    <dgm:pt modelId="{D8C0E8A6-DBC3-4A48-8648-F0748CF76EE9}" type="pres">
      <dgm:prSet presAssocID="{BB39FA8F-95A3-4283-BD64-8E6C3E8D29FB}" presName="extraNode" presStyleLbl="node1" presStyleIdx="0" presStyleCnt="3"/>
      <dgm:spPr/>
    </dgm:pt>
    <dgm:pt modelId="{DDB86FAA-F528-485A-AA3F-425562F87DDD}" type="pres">
      <dgm:prSet presAssocID="{BB39FA8F-95A3-4283-BD64-8E6C3E8D29FB}" presName="dstNode" presStyleLbl="node1" presStyleIdx="0" presStyleCnt="3"/>
      <dgm:spPr/>
    </dgm:pt>
    <dgm:pt modelId="{82F94C57-2B59-46BB-9D27-F747D1C61FE4}" type="pres">
      <dgm:prSet presAssocID="{84BBE906-4FD8-445B-B56C-0FBC680D890B}" presName="text_1" presStyleLbl="node1" presStyleIdx="0" presStyleCnt="3">
        <dgm:presLayoutVars>
          <dgm:bulletEnabled val="1"/>
        </dgm:presLayoutVars>
      </dgm:prSet>
      <dgm:spPr/>
    </dgm:pt>
    <dgm:pt modelId="{59646FC8-C27E-4ABA-899E-B893D9E9500C}" type="pres">
      <dgm:prSet presAssocID="{84BBE906-4FD8-445B-B56C-0FBC680D890B}" presName="accent_1" presStyleCnt="0"/>
      <dgm:spPr/>
    </dgm:pt>
    <dgm:pt modelId="{1F05FA70-BA28-4348-930F-A714166C7C66}" type="pres">
      <dgm:prSet presAssocID="{84BBE906-4FD8-445B-B56C-0FBC680D890B}" presName="accentRepeatNode" presStyleLbl="solidFgAcc1" presStyleIdx="0" presStyleCnt="3"/>
      <dgm:spPr/>
    </dgm:pt>
    <dgm:pt modelId="{1526DFEC-E89F-42FD-831D-DBC052FA0F22}" type="pres">
      <dgm:prSet presAssocID="{BC3C9522-296B-4011-952D-62850FE49F04}" presName="text_2" presStyleLbl="node1" presStyleIdx="1" presStyleCnt="3">
        <dgm:presLayoutVars>
          <dgm:bulletEnabled val="1"/>
        </dgm:presLayoutVars>
      </dgm:prSet>
      <dgm:spPr/>
    </dgm:pt>
    <dgm:pt modelId="{0983572B-5357-4D91-990D-32E6BCB5D5D4}" type="pres">
      <dgm:prSet presAssocID="{BC3C9522-296B-4011-952D-62850FE49F04}" presName="accent_2" presStyleCnt="0"/>
      <dgm:spPr/>
    </dgm:pt>
    <dgm:pt modelId="{7F703356-A20B-46FF-8F25-3D68D9962867}" type="pres">
      <dgm:prSet presAssocID="{BC3C9522-296B-4011-952D-62850FE49F04}" presName="accentRepeatNode" presStyleLbl="solidFgAcc1" presStyleIdx="1" presStyleCnt="3"/>
      <dgm:spPr/>
    </dgm:pt>
    <dgm:pt modelId="{FE79A091-E676-4381-B019-2FDBD87A1119}" type="pres">
      <dgm:prSet presAssocID="{7697E963-9C91-4ACE-BDC1-AEE044892DC6}" presName="text_3" presStyleLbl="node1" presStyleIdx="2" presStyleCnt="3">
        <dgm:presLayoutVars>
          <dgm:bulletEnabled val="1"/>
        </dgm:presLayoutVars>
      </dgm:prSet>
      <dgm:spPr/>
    </dgm:pt>
    <dgm:pt modelId="{4D6F77DE-A59C-4E7A-AF98-79C3E630B8DB}" type="pres">
      <dgm:prSet presAssocID="{7697E963-9C91-4ACE-BDC1-AEE044892DC6}" presName="accent_3" presStyleCnt="0"/>
      <dgm:spPr/>
    </dgm:pt>
    <dgm:pt modelId="{7546845E-E2A7-479E-8FDB-812D4BB629AA}" type="pres">
      <dgm:prSet presAssocID="{7697E963-9C91-4ACE-BDC1-AEE044892DC6}" presName="accentRepeatNode" presStyleLbl="solidFgAcc1" presStyleIdx="2" presStyleCnt="3"/>
      <dgm:spPr/>
    </dgm:pt>
  </dgm:ptLst>
  <dgm:cxnLst>
    <dgm:cxn modelId="{68D54628-A6FC-4A17-9DF9-F02AA5AA4581}" srcId="{BB39FA8F-95A3-4283-BD64-8E6C3E8D29FB}" destId="{84BBE906-4FD8-445B-B56C-0FBC680D890B}" srcOrd="0" destOrd="0" parTransId="{897CFA0F-F9C4-443B-9504-9788C0110884}" sibTransId="{1D7C9930-7AB2-4B52-AFB2-01EB9326D70D}"/>
    <dgm:cxn modelId="{A04CB93A-67B0-462D-9F62-D87F82C3605B}" type="presOf" srcId="{BC3C9522-296B-4011-952D-62850FE49F04}" destId="{1526DFEC-E89F-42FD-831D-DBC052FA0F22}" srcOrd="0" destOrd="0" presId="urn:microsoft.com/office/officeart/2008/layout/VerticalCurvedList"/>
    <dgm:cxn modelId="{A90FAB3D-E912-46C0-A22A-9FC73487CCA6}" type="presOf" srcId="{84BBE906-4FD8-445B-B56C-0FBC680D890B}" destId="{82F94C57-2B59-46BB-9D27-F747D1C61FE4}" srcOrd="0" destOrd="0" presId="urn:microsoft.com/office/officeart/2008/layout/VerticalCurvedList"/>
    <dgm:cxn modelId="{081D7B52-2B20-4F8B-8A24-7FD4725410D3}" srcId="{BB39FA8F-95A3-4283-BD64-8E6C3E8D29FB}" destId="{7697E963-9C91-4ACE-BDC1-AEE044892DC6}" srcOrd="2" destOrd="0" parTransId="{323CA1C0-4F04-47F4-9B38-B16DF843626C}" sibTransId="{AFFC09F2-67C4-4206-B159-9F5E6F750258}"/>
    <dgm:cxn modelId="{446B697C-E40A-4785-A8C3-40E4EAED20D0}" type="presOf" srcId="{1D7C9930-7AB2-4B52-AFB2-01EB9326D70D}" destId="{CB42C408-D502-4D15-B523-EFC057DDF83B}" srcOrd="0" destOrd="0" presId="urn:microsoft.com/office/officeart/2008/layout/VerticalCurvedList"/>
    <dgm:cxn modelId="{ED220D9B-FE84-4357-BC6A-7D3F89EA9A77}" type="presOf" srcId="{7697E963-9C91-4ACE-BDC1-AEE044892DC6}" destId="{FE79A091-E676-4381-B019-2FDBD87A1119}" srcOrd="0" destOrd="0" presId="urn:microsoft.com/office/officeart/2008/layout/VerticalCurvedList"/>
    <dgm:cxn modelId="{7A42CF9D-0D76-4FEF-BE90-9441D415F5BA}" type="presOf" srcId="{BB39FA8F-95A3-4283-BD64-8E6C3E8D29FB}" destId="{4730AB29-817B-4D8D-9604-26CE80338A23}" srcOrd="0" destOrd="0" presId="urn:microsoft.com/office/officeart/2008/layout/VerticalCurvedList"/>
    <dgm:cxn modelId="{997572D2-D404-4F45-8803-BEF815D7A4C0}" srcId="{BB39FA8F-95A3-4283-BD64-8E6C3E8D29FB}" destId="{BC3C9522-296B-4011-952D-62850FE49F04}" srcOrd="1" destOrd="0" parTransId="{DBCD23E8-0645-4B9B-A8F7-C3129F84C4DC}" sibTransId="{E2049814-6049-4E94-B478-C4070E8D15D5}"/>
    <dgm:cxn modelId="{EA29DCF1-0C23-4631-BAA7-3DAA274E4D5D}" type="presParOf" srcId="{4730AB29-817B-4D8D-9604-26CE80338A23}" destId="{D895615D-9F57-4EA8-8325-9D4E3BFF0407}" srcOrd="0" destOrd="0" presId="urn:microsoft.com/office/officeart/2008/layout/VerticalCurvedList"/>
    <dgm:cxn modelId="{C9D3458D-A85B-44B2-A2A1-278E397E9F4C}" type="presParOf" srcId="{D895615D-9F57-4EA8-8325-9D4E3BFF0407}" destId="{CC18CC97-A231-45C2-8953-B8A700E023B9}" srcOrd="0" destOrd="0" presId="urn:microsoft.com/office/officeart/2008/layout/VerticalCurvedList"/>
    <dgm:cxn modelId="{2F3ED4C8-0F30-4AB8-AFA6-C13B40D1AA80}" type="presParOf" srcId="{CC18CC97-A231-45C2-8953-B8A700E023B9}" destId="{D9E354F3-B4AB-4A99-AEBE-8427E7DAD6BA}" srcOrd="0" destOrd="0" presId="urn:microsoft.com/office/officeart/2008/layout/VerticalCurvedList"/>
    <dgm:cxn modelId="{8004B88C-6DE3-4B9F-96BB-D6F6BC64B12C}" type="presParOf" srcId="{CC18CC97-A231-45C2-8953-B8A700E023B9}" destId="{CB42C408-D502-4D15-B523-EFC057DDF83B}" srcOrd="1" destOrd="0" presId="urn:microsoft.com/office/officeart/2008/layout/VerticalCurvedList"/>
    <dgm:cxn modelId="{A6F416D9-8A96-47C1-A916-8DD70816DBBF}" type="presParOf" srcId="{CC18CC97-A231-45C2-8953-B8A700E023B9}" destId="{D8C0E8A6-DBC3-4A48-8648-F0748CF76EE9}" srcOrd="2" destOrd="0" presId="urn:microsoft.com/office/officeart/2008/layout/VerticalCurvedList"/>
    <dgm:cxn modelId="{847A4BC0-AC9B-4AA2-98B2-78D2EF57402B}" type="presParOf" srcId="{CC18CC97-A231-45C2-8953-B8A700E023B9}" destId="{DDB86FAA-F528-485A-AA3F-425562F87DDD}" srcOrd="3" destOrd="0" presId="urn:microsoft.com/office/officeart/2008/layout/VerticalCurvedList"/>
    <dgm:cxn modelId="{6BB7EE10-41E2-4A62-AE42-D26A7A24B63A}" type="presParOf" srcId="{D895615D-9F57-4EA8-8325-9D4E3BFF0407}" destId="{82F94C57-2B59-46BB-9D27-F747D1C61FE4}" srcOrd="1" destOrd="0" presId="urn:microsoft.com/office/officeart/2008/layout/VerticalCurvedList"/>
    <dgm:cxn modelId="{29B7F695-813A-4AB2-82ED-C37800A04D6C}" type="presParOf" srcId="{D895615D-9F57-4EA8-8325-9D4E3BFF0407}" destId="{59646FC8-C27E-4ABA-899E-B893D9E9500C}" srcOrd="2" destOrd="0" presId="urn:microsoft.com/office/officeart/2008/layout/VerticalCurvedList"/>
    <dgm:cxn modelId="{83323E75-107D-40CA-8097-5778BACB6F42}" type="presParOf" srcId="{59646FC8-C27E-4ABA-899E-B893D9E9500C}" destId="{1F05FA70-BA28-4348-930F-A714166C7C66}" srcOrd="0" destOrd="0" presId="urn:microsoft.com/office/officeart/2008/layout/VerticalCurvedList"/>
    <dgm:cxn modelId="{24FB5137-3C20-4B76-9849-80806F05A718}" type="presParOf" srcId="{D895615D-9F57-4EA8-8325-9D4E3BFF0407}" destId="{1526DFEC-E89F-42FD-831D-DBC052FA0F22}" srcOrd="3" destOrd="0" presId="urn:microsoft.com/office/officeart/2008/layout/VerticalCurvedList"/>
    <dgm:cxn modelId="{899B98DD-AAEC-4FED-A785-1DFC7FABC708}" type="presParOf" srcId="{D895615D-9F57-4EA8-8325-9D4E3BFF0407}" destId="{0983572B-5357-4D91-990D-32E6BCB5D5D4}" srcOrd="4" destOrd="0" presId="urn:microsoft.com/office/officeart/2008/layout/VerticalCurvedList"/>
    <dgm:cxn modelId="{54265F82-BC52-4305-A458-4F24BCC31A84}" type="presParOf" srcId="{0983572B-5357-4D91-990D-32E6BCB5D5D4}" destId="{7F703356-A20B-46FF-8F25-3D68D9962867}" srcOrd="0" destOrd="0" presId="urn:microsoft.com/office/officeart/2008/layout/VerticalCurvedList"/>
    <dgm:cxn modelId="{ED46BAAC-A3F8-4585-ADF0-3DFB1957D3D1}" type="presParOf" srcId="{D895615D-9F57-4EA8-8325-9D4E3BFF0407}" destId="{FE79A091-E676-4381-B019-2FDBD87A1119}" srcOrd="5" destOrd="0" presId="urn:microsoft.com/office/officeart/2008/layout/VerticalCurvedList"/>
    <dgm:cxn modelId="{DE3DCFC2-CB7A-47A8-B903-09323900F7C4}" type="presParOf" srcId="{D895615D-9F57-4EA8-8325-9D4E3BFF0407}" destId="{4D6F77DE-A59C-4E7A-AF98-79C3E630B8DB}" srcOrd="6" destOrd="0" presId="urn:microsoft.com/office/officeart/2008/layout/VerticalCurvedList"/>
    <dgm:cxn modelId="{25376177-493A-4993-8856-D6A43B51B076}" type="presParOf" srcId="{4D6F77DE-A59C-4E7A-AF98-79C3E630B8DB}" destId="{7546845E-E2A7-479E-8FDB-812D4BB629A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E55421-1126-4894-B975-7A3F4AAF2F72}" type="doc">
      <dgm:prSet loTypeId="urn:microsoft.com/office/officeart/2005/8/layout/hierarchy4" loCatId="list" qsTypeId="urn:microsoft.com/office/officeart/2005/8/quickstyle/simple1" qsCatId="simple" csTypeId="urn:microsoft.com/office/officeart/2005/8/colors/accent0_2" csCatId="mainScheme"/>
      <dgm:spPr/>
      <dgm:t>
        <a:bodyPr/>
        <a:lstStyle/>
        <a:p>
          <a:endParaRPr lang="zh-CN" altLang="en-US"/>
        </a:p>
      </dgm:t>
    </dgm:pt>
    <dgm:pt modelId="{EABE1856-97D1-479E-BF9C-37458B25C5A6}">
      <dgm:prSet custT="1"/>
      <dgm:spPr/>
      <dgm:t>
        <a:bodyPr/>
        <a:lstStyle/>
        <a:p>
          <a:pPr rtl="0"/>
          <a:r>
            <a:rPr lang="zh-CN" altLang="en-US" sz="2200" b="1" dirty="0">
              <a:latin typeface="黑体" pitchFamily="49" charset="-122"/>
              <a:ea typeface="黑体" pitchFamily="49" charset="-122"/>
            </a:rPr>
            <a:t>“人想做什么”</a:t>
          </a:r>
        </a:p>
      </dgm:t>
    </dgm:pt>
    <dgm:pt modelId="{D2B35238-4E26-498D-977E-09B37EE059A3}" type="parTrans" cxnId="{B3C76DB1-B320-4F30-9149-410019B81BDA}">
      <dgm:prSet/>
      <dgm:spPr/>
      <dgm:t>
        <a:bodyPr/>
        <a:lstStyle/>
        <a:p>
          <a:endParaRPr lang="zh-CN" altLang="en-US"/>
        </a:p>
      </dgm:t>
    </dgm:pt>
    <dgm:pt modelId="{B520F705-780C-423B-A48E-4F1D14DC3F16}" type="sibTrans" cxnId="{B3C76DB1-B320-4F30-9149-410019B81BDA}">
      <dgm:prSet/>
      <dgm:spPr/>
      <dgm:t>
        <a:bodyPr/>
        <a:lstStyle/>
        <a:p>
          <a:endParaRPr lang="zh-CN" altLang="en-US"/>
        </a:p>
      </dgm:t>
    </dgm:pt>
    <dgm:pt modelId="{AB8322E5-A407-4FBB-9E08-6C3B511D6F20}">
      <dgm:prSet custT="1"/>
      <dgm:spPr/>
      <dgm:t>
        <a:bodyPr/>
        <a:lstStyle/>
        <a:p>
          <a:pPr rtl="0"/>
          <a:r>
            <a:rPr lang="zh-CN" altLang="en-US" sz="2200" b="1" dirty="0">
              <a:latin typeface="黑体" pitchFamily="49" charset="-122"/>
              <a:ea typeface="黑体" pitchFamily="49" charset="-122"/>
            </a:rPr>
            <a:t>“软件该做什么”</a:t>
          </a:r>
        </a:p>
      </dgm:t>
    </dgm:pt>
    <dgm:pt modelId="{3B58F0B1-F63E-4DAB-B0D5-A740918959DB}" type="parTrans" cxnId="{8EE78E8A-3EB4-47CC-87AB-13373571AF2E}">
      <dgm:prSet/>
      <dgm:spPr/>
      <dgm:t>
        <a:bodyPr/>
        <a:lstStyle/>
        <a:p>
          <a:endParaRPr lang="zh-CN" altLang="en-US"/>
        </a:p>
      </dgm:t>
    </dgm:pt>
    <dgm:pt modelId="{697A9199-D6C9-4C40-ACE4-CA852ACBE38C}" type="sibTrans" cxnId="{8EE78E8A-3EB4-47CC-87AB-13373571AF2E}">
      <dgm:prSet/>
      <dgm:spPr/>
      <dgm:t>
        <a:bodyPr/>
        <a:lstStyle/>
        <a:p>
          <a:endParaRPr lang="zh-CN" altLang="en-US"/>
        </a:p>
      </dgm:t>
    </dgm:pt>
    <dgm:pt modelId="{B639BBF5-C7FB-4D46-8005-8AB6F2F8BBB1}">
      <dgm:prSet custT="1"/>
      <dgm:spPr/>
      <dgm:t>
        <a:bodyPr/>
        <a:lstStyle/>
        <a:p>
          <a:pPr rtl="0"/>
          <a:r>
            <a:rPr lang="zh-CN" altLang="en-US" sz="2200" b="1" dirty="0">
              <a:latin typeface="黑体" pitchFamily="49" charset="-122"/>
              <a:ea typeface="黑体" pitchFamily="49" charset="-122"/>
            </a:rPr>
            <a:t>文档化记录</a:t>
          </a:r>
        </a:p>
      </dgm:t>
    </dgm:pt>
    <dgm:pt modelId="{73E0F19F-60F3-4333-8049-C36CD89F19EB}" type="parTrans" cxnId="{B7D94182-A347-44F9-B94D-D2A09E0AE90A}">
      <dgm:prSet/>
      <dgm:spPr/>
      <dgm:t>
        <a:bodyPr/>
        <a:lstStyle/>
        <a:p>
          <a:endParaRPr lang="zh-CN" altLang="en-US"/>
        </a:p>
      </dgm:t>
    </dgm:pt>
    <dgm:pt modelId="{2B13E01A-3094-4E00-B5B1-84E22A9DE662}" type="sibTrans" cxnId="{B7D94182-A347-44F9-B94D-D2A09E0AE90A}">
      <dgm:prSet/>
      <dgm:spPr/>
      <dgm:t>
        <a:bodyPr/>
        <a:lstStyle/>
        <a:p>
          <a:endParaRPr lang="zh-CN" altLang="en-US"/>
        </a:p>
      </dgm:t>
    </dgm:pt>
    <dgm:pt modelId="{BC88314D-DBB0-4372-99A6-3A49AA7D1546}" type="pres">
      <dgm:prSet presAssocID="{E5E55421-1126-4894-B975-7A3F4AAF2F7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E57E4E2-202C-4F50-9F0C-793316855C8D}" type="pres">
      <dgm:prSet presAssocID="{EABE1856-97D1-479E-BF9C-37458B25C5A6}" presName="vertOne" presStyleCnt="0"/>
      <dgm:spPr/>
    </dgm:pt>
    <dgm:pt modelId="{D2052E59-B73A-49B1-838C-043127648C2B}" type="pres">
      <dgm:prSet presAssocID="{EABE1856-97D1-479E-BF9C-37458B25C5A6}" presName="txOne" presStyleLbl="node0" presStyleIdx="0" presStyleCnt="3">
        <dgm:presLayoutVars>
          <dgm:chPref val="3"/>
        </dgm:presLayoutVars>
      </dgm:prSet>
      <dgm:spPr/>
    </dgm:pt>
    <dgm:pt modelId="{882C091B-618D-4CD8-85D8-AC9A85837111}" type="pres">
      <dgm:prSet presAssocID="{EABE1856-97D1-479E-BF9C-37458B25C5A6}" presName="horzOne" presStyleCnt="0"/>
      <dgm:spPr/>
    </dgm:pt>
    <dgm:pt modelId="{D6905123-0F85-44CD-89E1-314408E96E69}" type="pres">
      <dgm:prSet presAssocID="{B520F705-780C-423B-A48E-4F1D14DC3F16}" presName="sibSpaceOne" presStyleCnt="0"/>
      <dgm:spPr/>
    </dgm:pt>
    <dgm:pt modelId="{5A0B9E74-CA04-4DB2-9EE4-C9D7608C35B2}" type="pres">
      <dgm:prSet presAssocID="{AB8322E5-A407-4FBB-9E08-6C3B511D6F20}" presName="vertOne" presStyleCnt="0"/>
      <dgm:spPr/>
    </dgm:pt>
    <dgm:pt modelId="{EDCA0F92-5571-43CB-A5C5-0F255B240815}" type="pres">
      <dgm:prSet presAssocID="{AB8322E5-A407-4FBB-9E08-6C3B511D6F20}" presName="txOne" presStyleLbl="node0" presStyleIdx="1" presStyleCnt="3">
        <dgm:presLayoutVars>
          <dgm:chPref val="3"/>
        </dgm:presLayoutVars>
      </dgm:prSet>
      <dgm:spPr/>
    </dgm:pt>
    <dgm:pt modelId="{A4ADA3CD-02A2-4F1A-A2A0-91990298C1F2}" type="pres">
      <dgm:prSet presAssocID="{AB8322E5-A407-4FBB-9E08-6C3B511D6F20}" presName="horzOne" presStyleCnt="0"/>
      <dgm:spPr/>
    </dgm:pt>
    <dgm:pt modelId="{9A0135C2-DFC1-41EB-8BDE-552797B76385}" type="pres">
      <dgm:prSet presAssocID="{697A9199-D6C9-4C40-ACE4-CA852ACBE38C}" presName="sibSpaceOne" presStyleCnt="0"/>
      <dgm:spPr/>
    </dgm:pt>
    <dgm:pt modelId="{AB6BBA63-D071-411E-911B-EDA609E50223}" type="pres">
      <dgm:prSet presAssocID="{B639BBF5-C7FB-4D46-8005-8AB6F2F8BBB1}" presName="vertOne" presStyleCnt="0"/>
      <dgm:spPr/>
    </dgm:pt>
    <dgm:pt modelId="{BD622C2E-7666-4701-B1F6-A535BD7951E0}" type="pres">
      <dgm:prSet presAssocID="{B639BBF5-C7FB-4D46-8005-8AB6F2F8BBB1}" presName="txOne" presStyleLbl="node0" presStyleIdx="2" presStyleCnt="3">
        <dgm:presLayoutVars>
          <dgm:chPref val="3"/>
        </dgm:presLayoutVars>
      </dgm:prSet>
      <dgm:spPr/>
    </dgm:pt>
    <dgm:pt modelId="{1FE41A1E-9E68-4FF7-88C0-DE1DE93D7848}" type="pres">
      <dgm:prSet presAssocID="{B639BBF5-C7FB-4D46-8005-8AB6F2F8BBB1}" presName="horzOne" presStyleCnt="0"/>
      <dgm:spPr/>
    </dgm:pt>
  </dgm:ptLst>
  <dgm:cxnLst>
    <dgm:cxn modelId="{BE132A0B-2DBC-4E65-B349-5E3169197A8B}" type="presOf" srcId="{E5E55421-1126-4894-B975-7A3F4AAF2F72}" destId="{BC88314D-DBB0-4372-99A6-3A49AA7D1546}" srcOrd="0" destOrd="0" presId="urn:microsoft.com/office/officeart/2005/8/layout/hierarchy4"/>
    <dgm:cxn modelId="{AA557048-F9C2-4C1B-B844-A4B6D01FB8C4}" type="presOf" srcId="{B639BBF5-C7FB-4D46-8005-8AB6F2F8BBB1}" destId="{BD622C2E-7666-4701-B1F6-A535BD7951E0}" srcOrd="0" destOrd="0" presId="urn:microsoft.com/office/officeart/2005/8/layout/hierarchy4"/>
    <dgm:cxn modelId="{6536107A-1C0E-478E-A8FD-375D03CF7E18}" type="presOf" srcId="{EABE1856-97D1-479E-BF9C-37458B25C5A6}" destId="{D2052E59-B73A-49B1-838C-043127648C2B}" srcOrd="0" destOrd="0" presId="urn:microsoft.com/office/officeart/2005/8/layout/hierarchy4"/>
    <dgm:cxn modelId="{B7D94182-A347-44F9-B94D-D2A09E0AE90A}" srcId="{E5E55421-1126-4894-B975-7A3F4AAF2F72}" destId="{B639BBF5-C7FB-4D46-8005-8AB6F2F8BBB1}" srcOrd="2" destOrd="0" parTransId="{73E0F19F-60F3-4333-8049-C36CD89F19EB}" sibTransId="{2B13E01A-3094-4E00-B5B1-84E22A9DE662}"/>
    <dgm:cxn modelId="{8EE78E8A-3EB4-47CC-87AB-13373571AF2E}" srcId="{E5E55421-1126-4894-B975-7A3F4AAF2F72}" destId="{AB8322E5-A407-4FBB-9E08-6C3B511D6F20}" srcOrd="1" destOrd="0" parTransId="{3B58F0B1-F63E-4DAB-B0D5-A740918959DB}" sibTransId="{697A9199-D6C9-4C40-ACE4-CA852ACBE38C}"/>
    <dgm:cxn modelId="{9DB7DCAE-E053-4DB0-A828-F96790CE267B}" type="presOf" srcId="{AB8322E5-A407-4FBB-9E08-6C3B511D6F20}" destId="{EDCA0F92-5571-43CB-A5C5-0F255B240815}" srcOrd="0" destOrd="0" presId="urn:microsoft.com/office/officeart/2005/8/layout/hierarchy4"/>
    <dgm:cxn modelId="{B3C76DB1-B320-4F30-9149-410019B81BDA}" srcId="{E5E55421-1126-4894-B975-7A3F4AAF2F72}" destId="{EABE1856-97D1-479E-BF9C-37458B25C5A6}" srcOrd="0" destOrd="0" parTransId="{D2B35238-4E26-498D-977E-09B37EE059A3}" sibTransId="{B520F705-780C-423B-A48E-4F1D14DC3F16}"/>
    <dgm:cxn modelId="{B4DA376C-92A8-4526-B888-486599047EBE}" type="presParOf" srcId="{BC88314D-DBB0-4372-99A6-3A49AA7D1546}" destId="{6E57E4E2-202C-4F50-9F0C-793316855C8D}" srcOrd="0" destOrd="0" presId="urn:microsoft.com/office/officeart/2005/8/layout/hierarchy4"/>
    <dgm:cxn modelId="{24B73C7A-DAF1-4B93-A1CF-AD9D0C6C4249}" type="presParOf" srcId="{6E57E4E2-202C-4F50-9F0C-793316855C8D}" destId="{D2052E59-B73A-49B1-838C-043127648C2B}" srcOrd="0" destOrd="0" presId="urn:microsoft.com/office/officeart/2005/8/layout/hierarchy4"/>
    <dgm:cxn modelId="{8EDE5F70-598C-4A2D-8882-1320AA70328B}" type="presParOf" srcId="{6E57E4E2-202C-4F50-9F0C-793316855C8D}" destId="{882C091B-618D-4CD8-85D8-AC9A85837111}" srcOrd="1" destOrd="0" presId="urn:microsoft.com/office/officeart/2005/8/layout/hierarchy4"/>
    <dgm:cxn modelId="{8F1F3A6A-B2D4-4155-B6BF-5C66F7B6CA6A}" type="presParOf" srcId="{BC88314D-DBB0-4372-99A6-3A49AA7D1546}" destId="{D6905123-0F85-44CD-89E1-314408E96E69}" srcOrd="1" destOrd="0" presId="urn:microsoft.com/office/officeart/2005/8/layout/hierarchy4"/>
    <dgm:cxn modelId="{7BBB62BF-97D8-4593-A0F0-C2B916FD34DF}" type="presParOf" srcId="{BC88314D-DBB0-4372-99A6-3A49AA7D1546}" destId="{5A0B9E74-CA04-4DB2-9EE4-C9D7608C35B2}" srcOrd="2" destOrd="0" presId="urn:microsoft.com/office/officeart/2005/8/layout/hierarchy4"/>
    <dgm:cxn modelId="{2A983685-BBB9-49C7-B367-25BD4515CD3B}" type="presParOf" srcId="{5A0B9E74-CA04-4DB2-9EE4-C9D7608C35B2}" destId="{EDCA0F92-5571-43CB-A5C5-0F255B240815}" srcOrd="0" destOrd="0" presId="urn:microsoft.com/office/officeart/2005/8/layout/hierarchy4"/>
    <dgm:cxn modelId="{567E4049-F693-43B3-9C16-C5A94007B240}" type="presParOf" srcId="{5A0B9E74-CA04-4DB2-9EE4-C9D7608C35B2}" destId="{A4ADA3CD-02A2-4F1A-A2A0-91990298C1F2}" srcOrd="1" destOrd="0" presId="urn:microsoft.com/office/officeart/2005/8/layout/hierarchy4"/>
    <dgm:cxn modelId="{68DFA025-2D59-438B-8B9B-7A581CC7C54C}" type="presParOf" srcId="{BC88314D-DBB0-4372-99A6-3A49AA7D1546}" destId="{9A0135C2-DFC1-41EB-8BDE-552797B76385}" srcOrd="3" destOrd="0" presId="urn:microsoft.com/office/officeart/2005/8/layout/hierarchy4"/>
    <dgm:cxn modelId="{793FC498-558D-447E-9B35-165955802F99}" type="presParOf" srcId="{BC88314D-DBB0-4372-99A6-3A49AA7D1546}" destId="{AB6BBA63-D071-411E-911B-EDA609E50223}" srcOrd="4" destOrd="0" presId="urn:microsoft.com/office/officeart/2005/8/layout/hierarchy4"/>
    <dgm:cxn modelId="{8E1FB60F-16E6-4631-AEC4-3EBD1F2A8CC8}" type="presParOf" srcId="{AB6BBA63-D071-411E-911B-EDA609E50223}" destId="{BD622C2E-7666-4701-B1F6-A535BD7951E0}" srcOrd="0" destOrd="0" presId="urn:microsoft.com/office/officeart/2005/8/layout/hierarchy4"/>
    <dgm:cxn modelId="{AA76914C-57B4-400A-A52B-1D4AC4D8C48D}" type="presParOf" srcId="{AB6BBA63-D071-411E-911B-EDA609E50223}" destId="{1FE41A1E-9E68-4FF7-88C0-DE1DE93D784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2C408-D502-4D15-B523-EFC057DDF83B}">
      <dsp:nvSpPr>
        <dsp:cNvPr id="0" name=""/>
        <dsp:cNvSpPr/>
      </dsp:nvSpPr>
      <dsp:spPr>
        <a:xfrm>
          <a:off x="-3694404" y="-567594"/>
          <a:ext cx="4403762" cy="4403762"/>
        </a:xfrm>
        <a:prstGeom prst="blockArc">
          <a:avLst>
            <a:gd name="adj1" fmla="val 18900000"/>
            <a:gd name="adj2" fmla="val 2700000"/>
            <a:gd name="adj3" fmla="val 49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F94C57-2B59-46BB-9D27-F747D1C61FE4}">
      <dsp:nvSpPr>
        <dsp:cNvPr id="0" name=""/>
        <dsp:cNvSpPr/>
      </dsp:nvSpPr>
      <dsp:spPr>
        <a:xfrm>
          <a:off x="456160" y="326857"/>
          <a:ext cx="5199805" cy="6537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8886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>
              <a:latin typeface="黑体" pitchFamily="49" charset="-122"/>
              <a:ea typeface="黑体" pitchFamily="49" charset="-122"/>
            </a:rPr>
            <a:t>满足给定的时间和成本约束</a:t>
          </a:r>
        </a:p>
      </dsp:txBody>
      <dsp:txXfrm>
        <a:off x="456160" y="326857"/>
        <a:ext cx="5199805" cy="653714"/>
      </dsp:txXfrm>
    </dsp:sp>
    <dsp:sp modelId="{1F05FA70-BA28-4348-930F-A714166C7C66}">
      <dsp:nvSpPr>
        <dsp:cNvPr id="0" name=""/>
        <dsp:cNvSpPr/>
      </dsp:nvSpPr>
      <dsp:spPr>
        <a:xfrm>
          <a:off x="47588" y="245142"/>
          <a:ext cx="817143" cy="8171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6DFEC-E89F-42FD-831D-DBC052FA0F22}">
      <dsp:nvSpPr>
        <dsp:cNvPr id="0" name=""/>
        <dsp:cNvSpPr/>
      </dsp:nvSpPr>
      <dsp:spPr>
        <a:xfrm>
          <a:off x="693785" y="1307429"/>
          <a:ext cx="4962180" cy="6537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8886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黑体" pitchFamily="49" charset="-122"/>
              <a:ea typeface="黑体" pitchFamily="49" charset="-122"/>
            </a:rPr>
            <a:t>实现用户真实期望</a:t>
          </a:r>
        </a:p>
      </dsp:txBody>
      <dsp:txXfrm>
        <a:off x="693785" y="1307429"/>
        <a:ext cx="4962180" cy="653714"/>
      </dsp:txXfrm>
    </dsp:sp>
    <dsp:sp modelId="{7F703356-A20B-46FF-8F25-3D68D9962867}">
      <dsp:nvSpPr>
        <dsp:cNvPr id="0" name=""/>
        <dsp:cNvSpPr/>
      </dsp:nvSpPr>
      <dsp:spPr>
        <a:xfrm>
          <a:off x="285214" y="1225714"/>
          <a:ext cx="817143" cy="8171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9A091-E676-4381-B019-2FDBD87A1119}">
      <dsp:nvSpPr>
        <dsp:cNvPr id="0" name=""/>
        <dsp:cNvSpPr/>
      </dsp:nvSpPr>
      <dsp:spPr>
        <a:xfrm>
          <a:off x="456160" y="2288001"/>
          <a:ext cx="5199805" cy="6537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8886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>
              <a:latin typeface="黑体" pitchFamily="49" charset="-122"/>
              <a:ea typeface="黑体" pitchFamily="49" charset="-122"/>
            </a:rPr>
            <a:t>确保软件产品质量</a:t>
          </a:r>
          <a:r>
            <a:rPr lang="en-US" sz="2000" kern="1200" dirty="0">
              <a:latin typeface="黑体" pitchFamily="49" charset="-122"/>
              <a:ea typeface="黑体" pitchFamily="49" charset="-122"/>
            </a:rPr>
            <a:t> </a:t>
          </a:r>
          <a:endParaRPr lang="zh-CN" sz="2000" kern="1200" dirty="0">
            <a:latin typeface="黑体" pitchFamily="49" charset="-122"/>
            <a:ea typeface="黑体" pitchFamily="49" charset="-122"/>
          </a:endParaRPr>
        </a:p>
      </dsp:txBody>
      <dsp:txXfrm>
        <a:off x="456160" y="2288001"/>
        <a:ext cx="5199805" cy="653714"/>
      </dsp:txXfrm>
    </dsp:sp>
    <dsp:sp modelId="{7546845E-E2A7-479E-8FDB-812D4BB629AA}">
      <dsp:nvSpPr>
        <dsp:cNvPr id="0" name=""/>
        <dsp:cNvSpPr/>
      </dsp:nvSpPr>
      <dsp:spPr>
        <a:xfrm>
          <a:off x="47588" y="2206286"/>
          <a:ext cx="817143" cy="8171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52E59-B73A-49B1-838C-043127648C2B}">
      <dsp:nvSpPr>
        <dsp:cNvPr id="0" name=""/>
        <dsp:cNvSpPr/>
      </dsp:nvSpPr>
      <dsp:spPr>
        <a:xfrm>
          <a:off x="5590" y="0"/>
          <a:ext cx="2260342" cy="14448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b="1" kern="1200" dirty="0">
              <a:latin typeface="黑体" pitchFamily="49" charset="-122"/>
              <a:ea typeface="黑体" pitchFamily="49" charset="-122"/>
            </a:rPr>
            <a:t>“人想做什么”</a:t>
          </a:r>
        </a:p>
      </dsp:txBody>
      <dsp:txXfrm>
        <a:off x="47909" y="42319"/>
        <a:ext cx="2175704" cy="1360234"/>
      </dsp:txXfrm>
    </dsp:sp>
    <dsp:sp modelId="{EDCA0F92-5571-43CB-A5C5-0F255B240815}">
      <dsp:nvSpPr>
        <dsp:cNvPr id="0" name=""/>
        <dsp:cNvSpPr/>
      </dsp:nvSpPr>
      <dsp:spPr>
        <a:xfrm>
          <a:off x="2645670" y="0"/>
          <a:ext cx="2260342" cy="14448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b="1" kern="1200" dirty="0">
              <a:latin typeface="黑体" pitchFamily="49" charset="-122"/>
              <a:ea typeface="黑体" pitchFamily="49" charset="-122"/>
            </a:rPr>
            <a:t>“软件该做什么”</a:t>
          </a:r>
        </a:p>
      </dsp:txBody>
      <dsp:txXfrm>
        <a:off x="2687989" y="42319"/>
        <a:ext cx="2175704" cy="1360234"/>
      </dsp:txXfrm>
    </dsp:sp>
    <dsp:sp modelId="{BD622C2E-7666-4701-B1F6-A535BD7951E0}">
      <dsp:nvSpPr>
        <dsp:cNvPr id="0" name=""/>
        <dsp:cNvSpPr/>
      </dsp:nvSpPr>
      <dsp:spPr>
        <a:xfrm>
          <a:off x="5285750" y="0"/>
          <a:ext cx="2260342" cy="14448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b="1" kern="1200" dirty="0">
              <a:latin typeface="黑体" pitchFamily="49" charset="-122"/>
              <a:ea typeface="黑体" pitchFamily="49" charset="-122"/>
            </a:rPr>
            <a:t>文档化记录</a:t>
          </a:r>
        </a:p>
      </dsp:txBody>
      <dsp:txXfrm>
        <a:off x="5328069" y="42319"/>
        <a:ext cx="2175704" cy="1360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4A4CF-2393-44DD-A848-455BCBE7A554}" type="datetimeFigureOut">
              <a:rPr lang="zh-CN" altLang="en-US" smtClean="0"/>
              <a:t>2021-03-15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5A5B6-4E39-4551-B086-8C6044CE7B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47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Master  // understand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2FDA667-2467-4771-98E8-B0875D8D6395}" type="slidenum">
              <a:rPr lang="zh-CN" altLang="en-US">
                <a:latin typeface="Calibri" panose="020F0502020204030204" pitchFamily="34" charset="0"/>
              </a:rPr>
              <a:pPr eaLnBrk="1" hangingPunct="1"/>
              <a:t>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1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Master  // understand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2FDA667-2467-4771-98E8-B0875D8D6395}" type="slidenum">
              <a:rPr lang="zh-CN" altLang="en-US">
                <a:latin typeface="Calibri" panose="020F0502020204030204" pitchFamily="34" charset="0"/>
              </a:rPr>
              <a:pPr eaLnBrk="1" hangingPunct="1"/>
              <a:t>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06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20BBBE6-7BC6-4307-9CA0-3135A8812BBD}" type="slidenum">
              <a:rPr lang="en-US" altLang="zh-CN">
                <a:latin typeface="Calibri" panose="020F0502020204030204" pitchFamily="34" charset="0"/>
              </a:rPr>
              <a:pPr eaLnBrk="1" hangingPunct="1"/>
              <a:t>12</a:t>
            </a:fld>
            <a:endParaRPr lang="en-US" altLang="zh-CN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602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C8F5A-69AA-412C-BA0D-08908D74C29A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117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556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923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27832"/>
            <a:ext cx="2286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7720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2374490" y="1181451"/>
            <a:ext cx="4454013" cy="44951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3644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714341" y="-12700"/>
            <a:ext cx="786973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75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6011443" y="-12700"/>
            <a:ext cx="3142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755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3142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018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5804409" y="1"/>
            <a:ext cx="3339591" cy="68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274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253" y="258234"/>
            <a:ext cx="3651088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8539944" y="171547"/>
            <a:ext cx="604056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282576" y="5989475"/>
            <a:ext cx="1470025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30452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30453" y="182446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3045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1929442" y="759874"/>
            <a:ext cx="1051501" cy="373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114758" y="759874"/>
            <a:ext cx="5305759" cy="4506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Segoe UI</a:t>
            </a:r>
            <a:endParaRPr lang="zh-CN" altLang="en-US" sz="1400" dirty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330453" y="182446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79" r:id="rId3"/>
    <p:sldLayoutId id="2147483680" r:id="rId4"/>
    <p:sldLayoutId id="2147483681" r:id="rId5"/>
    <p:sldLayoutId id="2147483682" r:id="rId6"/>
    <p:sldLayoutId id="2147483662" r:id="rId7"/>
    <p:sldLayoutId id="2147483664" r:id="rId8"/>
    <p:sldLayoutId id="2147483663" r:id="rId9"/>
    <p:sldLayoutId id="2147483665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98437" y="2810110"/>
            <a:ext cx="57246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/>
              <a:t>软件需求：课程总览</a:t>
            </a:r>
            <a:endParaRPr lang="en-US" altLang="zh-CN" sz="4800" b="1" dirty="0"/>
          </a:p>
        </p:txBody>
      </p:sp>
      <p:sp>
        <p:nvSpPr>
          <p:cNvPr id="4" name="半闭框 3"/>
          <p:cNvSpPr/>
          <p:nvPr/>
        </p:nvSpPr>
        <p:spPr>
          <a:xfrm flipH="1" flipV="1">
            <a:off x="6871545" y="3225608"/>
            <a:ext cx="629586" cy="645609"/>
          </a:xfrm>
          <a:prstGeom prst="halfFrame">
            <a:avLst>
              <a:gd name="adj1" fmla="val 3202"/>
              <a:gd name="adj2" fmla="val 298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半闭框 5"/>
          <p:cNvSpPr/>
          <p:nvPr/>
        </p:nvSpPr>
        <p:spPr>
          <a:xfrm>
            <a:off x="1620387" y="2718499"/>
            <a:ext cx="629586" cy="645609"/>
          </a:xfrm>
          <a:prstGeom prst="halfFrame">
            <a:avLst>
              <a:gd name="adj1" fmla="val 3202"/>
              <a:gd name="adj2" fmla="val 298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7391" y="254977"/>
            <a:ext cx="2470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《</a:t>
            </a:r>
            <a:r>
              <a:rPr lang="zh-CN" altLang="en-US" sz="2000" b="1" dirty="0"/>
              <a:t>软件需求</a:t>
            </a:r>
            <a:r>
              <a:rPr lang="en-US" altLang="zh-CN" sz="2000" b="1" dirty="0"/>
              <a:t>》</a:t>
            </a:r>
            <a:r>
              <a:rPr lang="zh-CN" altLang="en-US" sz="2000" b="1" dirty="0"/>
              <a:t>第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节</a:t>
            </a:r>
          </a:p>
        </p:txBody>
      </p:sp>
      <p:sp>
        <p:nvSpPr>
          <p:cNvPr id="7" name="副标题 2"/>
          <p:cNvSpPr txBox="1">
            <a:spLocks/>
          </p:cNvSpPr>
          <p:nvPr/>
        </p:nvSpPr>
        <p:spPr>
          <a:xfrm>
            <a:off x="468313" y="4652963"/>
            <a:ext cx="8361362" cy="1433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+mn-ea"/>
              </a:rPr>
              <a:t>缪炜恺</a:t>
            </a:r>
            <a:endParaRPr lang="en-US" altLang="zh-CN" sz="2400" b="1" dirty="0">
              <a:latin typeface="+mn-ea"/>
            </a:endParaRPr>
          </a:p>
          <a:p>
            <a:pPr marL="0" indent="0" algn="ctr">
              <a:buNone/>
            </a:pPr>
            <a:r>
              <a:rPr lang="zh-CN" altLang="en-US" sz="2400" dirty="0">
                <a:latin typeface="+mn-ea"/>
              </a:rPr>
              <a:t>软件工程学院</a:t>
            </a:r>
            <a:endParaRPr lang="en-US" altLang="zh-CN" sz="2400" dirty="0">
              <a:latin typeface="+mn-ea"/>
            </a:endParaRPr>
          </a:p>
          <a:p>
            <a:pPr marL="0" indent="0" algn="ctr">
              <a:buNone/>
            </a:pPr>
            <a:r>
              <a:rPr lang="zh-CN" altLang="en-US" sz="2400" dirty="0">
                <a:latin typeface="+mn-ea"/>
              </a:rPr>
              <a:t>数学馆</a:t>
            </a:r>
            <a:r>
              <a:rPr lang="en-US" altLang="zh-CN" sz="2400" dirty="0">
                <a:latin typeface="+mn-ea"/>
              </a:rPr>
              <a:t>306    </a:t>
            </a:r>
          </a:p>
          <a:p>
            <a:pPr marL="0" indent="0" algn="ctr">
              <a:buNone/>
            </a:pPr>
            <a:r>
              <a:rPr lang="en-US" altLang="zh-CN" sz="2400" b="1" dirty="0">
                <a:latin typeface="+mn-ea"/>
              </a:rPr>
              <a:t>wkmiao@sei.ecnu.edu.cn</a:t>
            </a:r>
          </a:p>
        </p:txBody>
      </p:sp>
    </p:spTree>
    <p:extLst>
      <p:ext uri="{BB962C8B-B14F-4D97-AF65-F5344CB8AC3E}">
        <p14:creationId xmlns:p14="http://schemas.microsoft.com/office/powerpoint/2010/main" val="421812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70054">
        <p:cut/>
      </p:transition>
    </mc:Choice>
    <mc:Fallback xmlns="">
      <p:transition advTm="70054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3866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当软件需求分析不充分时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14454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781550"/>
            <a:ext cx="2281237" cy="189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565400"/>
            <a:ext cx="33147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8" y="2997200"/>
            <a:ext cx="2230437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950" y="4649788"/>
            <a:ext cx="3173413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79387" y="1537494"/>
            <a:ext cx="6318128" cy="379229"/>
          </a:xfrm>
          <a:solidFill>
            <a:srgbClr val="FFC000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377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" pitchFamily="2" charset="2"/>
              <a:buChar char="n"/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上海地铁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号线列车追尾事故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27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13"/>
    </mc:Choice>
    <mc:Fallback xmlns="">
      <p:transition spd="slow" advTm="2531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3251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当软件描述不精确时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</a:t>
            </a:r>
          </a:p>
        </p:txBody>
      </p:sp>
      <p:sp>
        <p:nvSpPr>
          <p:cNvPr id="3" name="矩形 2"/>
          <p:cNvSpPr/>
          <p:nvPr/>
        </p:nvSpPr>
        <p:spPr>
          <a:xfrm>
            <a:off x="3434774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56407" y="1534143"/>
            <a:ext cx="3499915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" pitchFamily="2" charset="2"/>
              <a:buChar char="n"/>
              <a:defRPr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随处可见的风险：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37" y="2324521"/>
            <a:ext cx="4635110" cy="2636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8"/>
          <p:cNvSpPr txBox="1">
            <a:spLocks noChangeArrowheads="1"/>
          </p:cNvSpPr>
          <p:nvPr/>
        </p:nvSpPr>
        <p:spPr bwMode="auto">
          <a:xfrm>
            <a:off x="5562954" y="2493902"/>
            <a:ext cx="3325813" cy="87203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>
              <a:spcBef>
                <a:spcPts val="800"/>
              </a:spcBef>
            </a:pPr>
            <a:r>
              <a:rPr kumimoji="1" lang="zh-CN" altLang="en-US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顾客</a:t>
            </a:r>
            <a:endParaRPr kumimoji="1" lang="en-US" altLang="zh-CN" b="1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algn="just" eaLnBrk="1" hangingPunct="1">
              <a:spcBef>
                <a:spcPts val="800"/>
              </a:spcBef>
            </a:pPr>
            <a:r>
              <a:rPr kumimoji="1" lang="zh-CN" altLang="en-US" sz="2000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每</a:t>
            </a:r>
            <a:r>
              <a:rPr kumimoji="1" lang="en-US" altLang="zh-CN" sz="2000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60</a:t>
            </a:r>
            <a:r>
              <a:rPr kumimoji="1" lang="zh-CN" altLang="en-US" sz="2000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元减</a:t>
            </a:r>
            <a:r>
              <a:rPr kumimoji="1" lang="en-US" altLang="zh-CN" sz="2000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3</a:t>
            </a:r>
            <a:r>
              <a:rPr kumimoji="1" lang="zh-CN" altLang="en-US" sz="2000" b="1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元</a:t>
            </a:r>
          </a:p>
        </p:txBody>
      </p:sp>
      <p:sp>
        <p:nvSpPr>
          <p:cNvPr id="14" name="Text Box 29"/>
          <p:cNvSpPr txBox="1">
            <a:spLocks noChangeArrowheads="1"/>
          </p:cNvSpPr>
          <p:nvPr/>
        </p:nvSpPr>
        <p:spPr bwMode="auto">
          <a:xfrm>
            <a:off x="5575736" y="3507884"/>
            <a:ext cx="2448910" cy="11798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ts val="800"/>
              </a:spcBef>
            </a:pPr>
            <a:r>
              <a:rPr kumimoji="1" lang="zh-CN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企业</a:t>
            </a:r>
            <a:endParaRPr kumimoji="1" lang="en-US" altLang="zh-CN" b="1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 algn="just">
              <a:spcBef>
                <a:spcPts val="800"/>
              </a:spcBef>
            </a:pP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购物总额达到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60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元以后就减</a:t>
            </a:r>
            <a:r>
              <a:rPr kumimoji="1" lang="en-US" altLang="zh-CN" sz="20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3</a:t>
            </a:r>
            <a:r>
              <a:rPr kumimoji="1" lang="zh-CN" altLang="en-US" sz="20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元</a:t>
            </a:r>
          </a:p>
        </p:txBody>
      </p:sp>
      <p:sp>
        <p:nvSpPr>
          <p:cNvPr id="5" name="燕尾形 4"/>
          <p:cNvSpPr/>
          <p:nvPr/>
        </p:nvSpPr>
        <p:spPr>
          <a:xfrm>
            <a:off x="5448297" y="2635791"/>
            <a:ext cx="155028" cy="233531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5448297" y="3618910"/>
            <a:ext cx="155028" cy="233531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305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12"/>
    </mc:Choice>
    <mc:Fallback xmlns="">
      <p:transition spd="slow" advTm="53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5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07950" y="1628775"/>
            <a:ext cx="8107363" cy="4178300"/>
          </a:xfrm>
        </p:spPr>
        <p:txBody>
          <a:bodyPr/>
          <a:lstStyle/>
          <a:p>
            <a:pPr algn="just" eaLnBrk="1" hangingPunct="1">
              <a:buClr>
                <a:srgbClr val="FF000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zh-CN" sz="2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In the US, we spend more than </a:t>
            </a:r>
            <a:r>
              <a:rPr lang="en-US" altLang="zh-CN" sz="28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$250 billon </a:t>
            </a:r>
            <a:r>
              <a:rPr lang="en-US" altLang="zh-CN" sz="2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each year on IT project, application development of approximately </a:t>
            </a:r>
            <a:r>
              <a:rPr lang="en-US" altLang="zh-CN" sz="2800" dirty="0">
                <a:solidFill>
                  <a:schemeClr val="accent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175,000</a:t>
            </a:r>
            <a:r>
              <a:rPr lang="en-US" altLang="zh-CN" sz="2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projects. </a:t>
            </a:r>
          </a:p>
          <a:p>
            <a:pPr algn="just" eaLnBrk="1" hangingPunct="1">
              <a:buClr>
                <a:srgbClr val="FF0000"/>
              </a:buClr>
              <a:buSzPct val="100000"/>
              <a:buFont typeface="Wingdings" pitchFamily="2" charset="2"/>
              <a:buChar char="n"/>
              <a:defRPr/>
            </a:pPr>
            <a:endParaRPr lang="en-US" altLang="zh-CN" sz="2800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algn="just" eaLnBrk="1" hangingPunct="1">
              <a:buClr>
                <a:srgbClr val="FF000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zh-CN" sz="2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average cost of a development for a large company is 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$2,322,000</a:t>
            </a:r>
            <a:r>
              <a:rPr lang="en-US" altLang="zh-CN" sz="2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;  for a medium company , it is 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$1,331,000</a:t>
            </a:r>
            <a:r>
              <a:rPr lang="en-US" altLang="zh-CN" sz="2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, and for a small company, it is $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434,000</a:t>
            </a:r>
            <a:r>
              <a:rPr lang="en-US" altLang="zh-CN" sz="2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……</a:t>
            </a:r>
          </a:p>
          <a:p>
            <a:pPr marL="0" indent="0" algn="just" eaLnBrk="1" hangingPunct="1">
              <a:buClr>
                <a:srgbClr val="FF0000"/>
              </a:buClr>
              <a:buSzPct val="100000"/>
              <a:buFont typeface="Wingdings" pitchFamily="2" charset="2"/>
              <a:buNone/>
              <a:defRPr/>
            </a:pPr>
            <a:r>
              <a:rPr lang="en-US" altLang="zh-CN" sz="2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                             --Standish Group(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1994</a:t>
            </a:r>
            <a:r>
              <a:rPr lang="en-US" altLang="zh-CN" sz="2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</a:p>
        </p:txBody>
      </p:sp>
      <p:sp>
        <p:nvSpPr>
          <p:cNvPr id="5" name="矩形 4"/>
          <p:cNvSpPr/>
          <p:nvPr/>
        </p:nvSpPr>
        <p:spPr>
          <a:xfrm>
            <a:off x="221006" y="168644"/>
            <a:ext cx="355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上古时代就开始的统计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</a:t>
            </a:r>
          </a:p>
        </p:txBody>
      </p:sp>
      <p:sp>
        <p:nvSpPr>
          <p:cNvPr id="6" name="矩形 5"/>
          <p:cNvSpPr/>
          <p:nvPr/>
        </p:nvSpPr>
        <p:spPr>
          <a:xfrm>
            <a:off x="369676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590661"/>
      </p:ext>
    </p:extLst>
  </p:cSld>
  <p:clrMapOvr>
    <a:masterClrMapping/>
  </p:clrMapOvr>
  <p:transition advTm="27559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676400"/>
            <a:ext cx="8785225" cy="4130675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Three most commonly cited factors that caused projects to be “challenged”</a:t>
            </a:r>
          </a:p>
          <a:p>
            <a:pPr marL="1039087" lvl="1" indent="-457390" eaLnBrk="1" hangingPunct="1">
              <a:defRPr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Lack of user input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 13% of all projects.</a:t>
            </a:r>
          </a:p>
          <a:p>
            <a:pPr marL="1039087" lvl="1" indent="-457390" eaLnBrk="1" hangingPunct="1">
              <a:defRPr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Incomplete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requirements and specifications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:12% of projects.</a:t>
            </a:r>
          </a:p>
          <a:p>
            <a:pPr marL="1039087" lvl="1" indent="-457390" eaLnBrk="1" hangingPunct="1">
              <a:defRPr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Changing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requirements and specifications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:12% of projects.</a:t>
            </a:r>
          </a:p>
        </p:txBody>
      </p:sp>
      <p:sp>
        <p:nvSpPr>
          <p:cNvPr id="5" name="矩形 4"/>
          <p:cNvSpPr/>
          <p:nvPr/>
        </p:nvSpPr>
        <p:spPr>
          <a:xfrm>
            <a:off x="221006" y="168644"/>
            <a:ext cx="355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上古时代就开始的统计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</a:t>
            </a:r>
          </a:p>
        </p:txBody>
      </p:sp>
      <p:sp>
        <p:nvSpPr>
          <p:cNvPr id="6" name="矩形 5"/>
          <p:cNvSpPr/>
          <p:nvPr/>
        </p:nvSpPr>
        <p:spPr>
          <a:xfrm>
            <a:off x="369676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997234"/>
      </p:ext>
    </p:extLst>
  </p:cSld>
  <p:clrMapOvr>
    <a:masterClrMapping/>
  </p:clrMapOvr>
  <p:transition advTm="52915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628775"/>
            <a:ext cx="8713787" cy="4130675"/>
          </a:xfrm>
        </p:spPr>
        <p:txBody>
          <a:bodyPr/>
          <a:lstStyle/>
          <a:p>
            <a:pPr algn="just" eaLnBrk="1" hangingPunct="1">
              <a:buClr>
                <a:srgbClr val="FF000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zh-CN" sz="2400" dirty="0">
                <a:latin typeface="+mn-ea"/>
              </a:rPr>
              <a:t>The three most important success factors :</a:t>
            </a:r>
          </a:p>
          <a:p>
            <a:pPr marL="1039087" lvl="1" indent="-457390" eaLnBrk="1" hangingPunct="1">
              <a:defRPr/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User involvement</a:t>
            </a:r>
            <a:r>
              <a:rPr lang="en-US" altLang="zh-CN" dirty="0">
                <a:latin typeface="+mn-ea"/>
              </a:rPr>
              <a:t>: 16% of successful projects.</a:t>
            </a:r>
          </a:p>
          <a:p>
            <a:pPr marL="1039087" lvl="1" indent="-457390" eaLnBrk="1" hangingPunct="1">
              <a:defRPr/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Executive management support</a:t>
            </a:r>
            <a:r>
              <a:rPr lang="en-US" altLang="zh-CN" dirty="0">
                <a:latin typeface="+mn-ea"/>
              </a:rPr>
              <a:t>: 14% of successful projects.</a:t>
            </a:r>
          </a:p>
          <a:p>
            <a:pPr marL="1039087" lvl="1" indent="-457390" eaLnBrk="1" hangingPunct="1">
              <a:defRPr/>
            </a:pPr>
            <a:r>
              <a:rPr lang="en-US" altLang="zh-CN" dirty="0">
                <a:solidFill>
                  <a:schemeClr val="accent1"/>
                </a:solidFill>
                <a:latin typeface="+mn-ea"/>
              </a:rPr>
              <a:t>Clear statement of requirements</a:t>
            </a:r>
            <a:r>
              <a:rPr lang="en-US" altLang="zh-CN" dirty="0">
                <a:latin typeface="+mn-ea"/>
              </a:rPr>
              <a:t>: 12% of successful projects.</a:t>
            </a:r>
          </a:p>
          <a:p>
            <a:pPr marL="1039087" lvl="1" indent="-457390" eaLnBrk="1" hangingPunct="1">
              <a:defRPr/>
            </a:pPr>
            <a:endParaRPr lang="en-US" altLang="zh-CN" dirty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1006" y="168644"/>
            <a:ext cx="3558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上古时代就开始的统计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</a:t>
            </a:r>
          </a:p>
        </p:txBody>
      </p:sp>
      <p:sp>
        <p:nvSpPr>
          <p:cNvPr id="6" name="矩形 5"/>
          <p:cNvSpPr/>
          <p:nvPr/>
        </p:nvSpPr>
        <p:spPr>
          <a:xfrm>
            <a:off x="369676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968694"/>
      </p:ext>
    </p:extLst>
  </p:cSld>
  <p:clrMapOvr>
    <a:masterClrMapping/>
  </p:clrMapOvr>
  <p:transition advTm="55085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需求分析对软件质量的影响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57376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123304" y="1678230"/>
            <a:ext cx="3300617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zh-CN" altLang="en-US" sz="2600" b="1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错误修正代价的分布</a:t>
            </a:r>
            <a:endParaRPr lang="en-US" altLang="zh-CN" sz="2600" b="1" dirty="0">
              <a:solidFill>
                <a:schemeClr val="accent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Group 6"/>
          <p:cNvGrpSpPr>
            <a:grpSpLocks/>
          </p:cNvGrpSpPr>
          <p:nvPr/>
        </p:nvGrpSpPr>
        <p:grpSpPr bwMode="auto">
          <a:xfrm>
            <a:off x="550902" y="3354630"/>
            <a:ext cx="3373437" cy="1697037"/>
            <a:chOff x="863" y="1569"/>
            <a:chExt cx="2774" cy="971"/>
          </a:xfrm>
        </p:grpSpPr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2316" y="1593"/>
              <a:ext cx="468" cy="569"/>
            </a:xfrm>
            <a:custGeom>
              <a:avLst/>
              <a:gdLst>
                <a:gd name="T0" fmla="*/ 0 w 468"/>
                <a:gd name="T1" fmla="*/ 264 h 569"/>
                <a:gd name="T2" fmla="*/ 468 w 468"/>
                <a:gd name="T3" fmla="*/ 0 h 569"/>
                <a:gd name="T4" fmla="*/ 468 w 468"/>
                <a:gd name="T5" fmla="*/ 306 h 569"/>
                <a:gd name="T6" fmla="*/ 0 w 468"/>
                <a:gd name="T7" fmla="*/ 569 h 569"/>
                <a:gd name="T8" fmla="*/ 0 w 468"/>
                <a:gd name="T9" fmla="*/ 264 h 5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8"/>
                <a:gd name="T16" fmla="*/ 0 h 569"/>
                <a:gd name="T17" fmla="*/ 468 w 468"/>
                <a:gd name="T18" fmla="*/ 569 h 5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8" h="569">
                  <a:moveTo>
                    <a:pt x="0" y="264"/>
                  </a:moveTo>
                  <a:lnTo>
                    <a:pt x="468" y="0"/>
                  </a:lnTo>
                  <a:lnTo>
                    <a:pt x="468" y="306"/>
                  </a:lnTo>
                  <a:lnTo>
                    <a:pt x="0" y="569"/>
                  </a:lnTo>
                  <a:lnTo>
                    <a:pt x="0" y="264"/>
                  </a:lnTo>
                  <a:close/>
                </a:path>
              </a:pathLst>
            </a:custGeom>
            <a:solidFill>
              <a:srgbClr val="004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316" y="1569"/>
              <a:ext cx="468" cy="288"/>
            </a:xfrm>
            <a:custGeom>
              <a:avLst/>
              <a:gdLst>
                <a:gd name="T0" fmla="*/ 0 w 468"/>
                <a:gd name="T1" fmla="*/ 0 h 288"/>
                <a:gd name="T2" fmla="*/ 18 w 468"/>
                <a:gd name="T3" fmla="*/ 0 h 288"/>
                <a:gd name="T4" fmla="*/ 36 w 468"/>
                <a:gd name="T5" fmla="*/ 0 h 288"/>
                <a:gd name="T6" fmla="*/ 78 w 468"/>
                <a:gd name="T7" fmla="*/ 0 h 288"/>
                <a:gd name="T8" fmla="*/ 96 w 468"/>
                <a:gd name="T9" fmla="*/ 0 h 288"/>
                <a:gd name="T10" fmla="*/ 114 w 468"/>
                <a:gd name="T11" fmla="*/ 0 h 288"/>
                <a:gd name="T12" fmla="*/ 132 w 468"/>
                <a:gd name="T13" fmla="*/ 0 h 288"/>
                <a:gd name="T14" fmla="*/ 156 w 468"/>
                <a:gd name="T15" fmla="*/ 0 h 288"/>
                <a:gd name="T16" fmla="*/ 192 w 468"/>
                <a:gd name="T17" fmla="*/ 0 h 288"/>
                <a:gd name="T18" fmla="*/ 210 w 468"/>
                <a:gd name="T19" fmla="*/ 6 h 288"/>
                <a:gd name="T20" fmla="*/ 228 w 468"/>
                <a:gd name="T21" fmla="*/ 6 h 288"/>
                <a:gd name="T22" fmla="*/ 252 w 468"/>
                <a:gd name="T23" fmla="*/ 6 h 288"/>
                <a:gd name="T24" fmla="*/ 270 w 468"/>
                <a:gd name="T25" fmla="*/ 6 h 288"/>
                <a:gd name="T26" fmla="*/ 288 w 468"/>
                <a:gd name="T27" fmla="*/ 6 h 288"/>
                <a:gd name="T28" fmla="*/ 324 w 468"/>
                <a:gd name="T29" fmla="*/ 12 h 288"/>
                <a:gd name="T30" fmla="*/ 342 w 468"/>
                <a:gd name="T31" fmla="*/ 12 h 288"/>
                <a:gd name="T32" fmla="*/ 360 w 468"/>
                <a:gd name="T33" fmla="*/ 12 h 288"/>
                <a:gd name="T34" fmla="*/ 378 w 468"/>
                <a:gd name="T35" fmla="*/ 18 h 288"/>
                <a:gd name="T36" fmla="*/ 396 w 468"/>
                <a:gd name="T37" fmla="*/ 18 h 288"/>
                <a:gd name="T38" fmla="*/ 432 w 468"/>
                <a:gd name="T39" fmla="*/ 24 h 288"/>
                <a:gd name="T40" fmla="*/ 450 w 468"/>
                <a:gd name="T41" fmla="*/ 24 h 288"/>
                <a:gd name="T42" fmla="*/ 468 w 468"/>
                <a:gd name="T43" fmla="*/ 24 h 288"/>
                <a:gd name="T44" fmla="*/ 0 w 468"/>
                <a:gd name="T45" fmla="*/ 288 h 288"/>
                <a:gd name="T46" fmla="*/ 0 w 468"/>
                <a:gd name="T47" fmla="*/ 0 h 28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68"/>
                <a:gd name="T73" fmla="*/ 0 h 288"/>
                <a:gd name="T74" fmla="*/ 468 w 468"/>
                <a:gd name="T75" fmla="*/ 288 h 28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68" h="288">
                  <a:moveTo>
                    <a:pt x="0" y="0"/>
                  </a:moveTo>
                  <a:lnTo>
                    <a:pt x="18" y="0"/>
                  </a:lnTo>
                  <a:lnTo>
                    <a:pt x="36" y="0"/>
                  </a:lnTo>
                  <a:lnTo>
                    <a:pt x="78" y="0"/>
                  </a:lnTo>
                  <a:lnTo>
                    <a:pt x="96" y="0"/>
                  </a:lnTo>
                  <a:lnTo>
                    <a:pt x="114" y="0"/>
                  </a:lnTo>
                  <a:lnTo>
                    <a:pt x="132" y="0"/>
                  </a:lnTo>
                  <a:lnTo>
                    <a:pt x="156" y="0"/>
                  </a:lnTo>
                  <a:lnTo>
                    <a:pt x="192" y="0"/>
                  </a:lnTo>
                  <a:lnTo>
                    <a:pt x="210" y="6"/>
                  </a:lnTo>
                  <a:lnTo>
                    <a:pt x="228" y="6"/>
                  </a:lnTo>
                  <a:lnTo>
                    <a:pt x="252" y="6"/>
                  </a:lnTo>
                  <a:lnTo>
                    <a:pt x="270" y="6"/>
                  </a:lnTo>
                  <a:lnTo>
                    <a:pt x="288" y="6"/>
                  </a:lnTo>
                  <a:lnTo>
                    <a:pt x="324" y="12"/>
                  </a:lnTo>
                  <a:lnTo>
                    <a:pt x="342" y="12"/>
                  </a:lnTo>
                  <a:lnTo>
                    <a:pt x="360" y="12"/>
                  </a:lnTo>
                  <a:lnTo>
                    <a:pt x="378" y="18"/>
                  </a:lnTo>
                  <a:lnTo>
                    <a:pt x="396" y="18"/>
                  </a:lnTo>
                  <a:lnTo>
                    <a:pt x="432" y="24"/>
                  </a:lnTo>
                  <a:lnTo>
                    <a:pt x="450" y="24"/>
                  </a:lnTo>
                  <a:lnTo>
                    <a:pt x="468" y="24"/>
                  </a:lnTo>
                  <a:lnTo>
                    <a:pt x="0" y="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2448" y="1737"/>
              <a:ext cx="973" cy="443"/>
            </a:xfrm>
            <a:custGeom>
              <a:avLst/>
              <a:gdLst>
                <a:gd name="T0" fmla="*/ 0 w 973"/>
                <a:gd name="T1" fmla="*/ 138 h 443"/>
                <a:gd name="T2" fmla="*/ 973 w 973"/>
                <a:gd name="T3" fmla="*/ 0 h 443"/>
                <a:gd name="T4" fmla="*/ 973 w 973"/>
                <a:gd name="T5" fmla="*/ 306 h 443"/>
                <a:gd name="T6" fmla="*/ 0 w 973"/>
                <a:gd name="T7" fmla="*/ 443 h 443"/>
                <a:gd name="T8" fmla="*/ 0 w 973"/>
                <a:gd name="T9" fmla="*/ 13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3"/>
                <a:gd name="T16" fmla="*/ 0 h 443"/>
                <a:gd name="T17" fmla="*/ 973 w 973"/>
                <a:gd name="T18" fmla="*/ 443 h 4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3" h="443">
                  <a:moveTo>
                    <a:pt x="0" y="138"/>
                  </a:moveTo>
                  <a:lnTo>
                    <a:pt x="973" y="0"/>
                  </a:lnTo>
                  <a:lnTo>
                    <a:pt x="973" y="306"/>
                  </a:lnTo>
                  <a:lnTo>
                    <a:pt x="0" y="443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8080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2448" y="1611"/>
              <a:ext cx="973" cy="264"/>
            </a:xfrm>
            <a:custGeom>
              <a:avLst/>
              <a:gdLst>
                <a:gd name="T0" fmla="*/ 468 w 973"/>
                <a:gd name="T1" fmla="*/ 0 h 264"/>
                <a:gd name="T2" fmla="*/ 486 w 973"/>
                <a:gd name="T3" fmla="*/ 6 h 264"/>
                <a:gd name="T4" fmla="*/ 523 w 973"/>
                <a:gd name="T5" fmla="*/ 6 h 264"/>
                <a:gd name="T6" fmla="*/ 541 w 973"/>
                <a:gd name="T7" fmla="*/ 12 h 264"/>
                <a:gd name="T8" fmla="*/ 559 w 973"/>
                <a:gd name="T9" fmla="*/ 12 h 264"/>
                <a:gd name="T10" fmla="*/ 589 w 973"/>
                <a:gd name="T11" fmla="*/ 18 h 264"/>
                <a:gd name="T12" fmla="*/ 607 w 973"/>
                <a:gd name="T13" fmla="*/ 24 h 264"/>
                <a:gd name="T14" fmla="*/ 625 w 973"/>
                <a:gd name="T15" fmla="*/ 24 h 264"/>
                <a:gd name="T16" fmla="*/ 655 w 973"/>
                <a:gd name="T17" fmla="*/ 30 h 264"/>
                <a:gd name="T18" fmla="*/ 673 w 973"/>
                <a:gd name="T19" fmla="*/ 36 h 264"/>
                <a:gd name="T20" fmla="*/ 685 w 973"/>
                <a:gd name="T21" fmla="*/ 36 h 264"/>
                <a:gd name="T22" fmla="*/ 715 w 973"/>
                <a:gd name="T23" fmla="*/ 42 h 264"/>
                <a:gd name="T24" fmla="*/ 733 w 973"/>
                <a:gd name="T25" fmla="*/ 48 h 264"/>
                <a:gd name="T26" fmla="*/ 745 w 973"/>
                <a:gd name="T27" fmla="*/ 48 h 264"/>
                <a:gd name="T28" fmla="*/ 775 w 973"/>
                <a:gd name="T29" fmla="*/ 54 h 264"/>
                <a:gd name="T30" fmla="*/ 787 w 973"/>
                <a:gd name="T31" fmla="*/ 60 h 264"/>
                <a:gd name="T32" fmla="*/ 805 w 973"/>
                <a:gd name="T33" fmla="*/ 66 h 264"/>
                <a:gd name="T34" fmla="*/ 829 w 973"/>
                <a:gd name="T35" fmla="*/ 72 h 264"/>
                <a:gd name="T36" fmla="*/ 841 w 973"/>
                <a:gd name="T37" fmla="*/ 72 h 264"/>
                <a:gd name="T38" fmla="*/ 853 w 973"/>
                <a:gd name="T39" fmla="*/ 78 h 264"/>
                <a:gd name="T40" fmla="*/ 877 w 973"/>
                <a:gd name="T41" fmla="*/ 84 h 264"/>
                <a:gd name="T42" fmla="*/ 889 w 973"/>
                <a:gd name="T43" fmla="*/ 90 h 264"/>
                <a:gd name="T44" fmla="*/ 901 w 973"/>
                <a:gd name="T45" fmla="*/ 96 h 264"/>
                <a:gd name="T46" fmla="*/ 925 w 973"/>
                <a:gd name="T47" fmla="*/ 102 h 264"/>
                <a:gd name="T48" fmla="*/ 937 w 973"/>
                <a:gd name="T49" fmla="*/ 108 h 264"/>
                <a:gd name="T50" fmla="*/ 943 w 973"/>
                <a:gd name="T51" fmla="*/ 114 h 264"/>
                <a:gd name="T52" fmla="*/ 967 w 973"/>
                <a:gd name="T53" fmla="*/ 120 h 264"/>
                <a:gd name="T54" fmla="*/ 973 w 973"/>
                <a:gd name="T55" fmla="*/ 126 h 264"/>
                <a:gd name="T56" fmla="*/ 0 w 973"/>
                <a:gd name="T57" fmla="*/ 264 h 264"/>
                <a:gd name="T58" fmla="*/ 468 w 973"/>
                <a:gd name="T59" fmla="*/ 0 h 26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973"/>
                <a:gd name="T91" fmla="*/ 0 h 264"/>
                <a:gd name="T92" fmla="*/ 973 w 973"/>
                <a:gd name="T93" fmla="*/ 264 h 26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973" h="264">
                  <a:moveTo>
                    <a:pt x="468" y="0"/>
                  </a:moveTo>
                  <a:lnTo>
                    <a:pt x="486" y="6"/>
                  </a:lnTo>
                  <a:lnTo>
                    <a:pt x="523" y="6"/>
                  </a:lnTo>
                  <a:lnTo>
                    <a:pt x="541" y="12"/>
                  </a:lnTo>
                  <a:lnTo>
                    <a:pt x="559" y="12"/>
                  </a:lnTo>
                  <a:lnTo>
                    <a:pt x="589" y="18"/>
                  </a:lnTo>
                  <a:lnTo>
                    <a:pt x="607" y="24"/>
                  </a:lnTo>
                  <a:lnTo>
                    <a:pt x="625" y="24"/>
                  </a:lnTo>
                  <a:lnTo>
                    <a:pt x="655" y="30"/>
                  </a:lnTo>
                  <a:lnTo>
                    <a:pt x="673" y="36"/>
                  </a:lnTo>
                  <a:lnTo>
                    <a:pt x="685" y="36"/>
                  </a:lnTo>
                  <a:lnTo>
                    <a:pt x="715" y="42"/>
                  </a:lnTo>
                  <a:lnTo>
                    <a:pt x="733" y="48"/>
                  </a:lnTo>
                  <a:lnTo>
                    <a:pt x="745" y="48"/>
                  </a:lnTo>
                  <a:lnTo>
                    <a:pt x="775" y="54"/>
                  </a:lnTo>
                  <a:lnTo>
                    <a:pt x="787" y="60"/>
                  </a:lnTo>
                  <a:lnTo>
                    <a:pt x="805" y="66"/>
                  </a:lnTo>
                  <a:lnTo>
                    <a:pt x="829" y="72"/>
                  </a:lnTo>
                  <a:lnTo>
                    <a:pt x="841" y="72"/>
                  </a:lnTo>
                  <a:lnTo>
                    <a:pt x="853" y="78"/>
                  </a:lnTo>
                  <a:lnTo>
                    <a:pt x="877" y="84"/>
                  </a:lnTo>
                  <a:lnTo>
                    <a:pt x="889" y="90"/>
                  </a:lnTo>
                  <a:lnTo>
                    <a:pt x="901" y="96"/>
                  </a:lnTo>
                  <a:lnTo>
                    <a:pt x="925" y="102"/>
                  </a:lnTo>
                  <a:lnTo>
                    <a:pt x="937" y="108"/>
                  </a:lnTo>
                  <a:lnTo>
                    <a:pt x="943" y="114"/>
                  </a:lnTo>
                  <a:lnTo>
                    <a:pt x="967" y="120"/>
                  </a:lnTo>
                  <a:lnTo>
                    <a:pt x="973" y="126"/>
                  </a:lnTo>
                  <a:lnTo>
                    <a:pt x="0" y="264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2934" y="1953"/>
              <a:ext cx="703" cy="575"/>
            </a:xfrm>
            <a:custGeom>
              <a:avLst/>
              <a:gdLst>
                <a:gd name="T0" fmla="*/ 703 w 703"/>
                <a:gd name="T1" fmla="*/ 6 h 575"/>
                <a:gd name="T2" fmla="*/ 697 w 703"/>
                <a:gd name="T3" fmla="*/ 24 h 575"/>
                <a:gd name="T4" fmla="*/ 691 w 703"/>
                <a:gd name="T5" fmla="*/ 36 h 575"/>
                <a:gd name="T6" fmla="*/ 685 w 703"/>
                <a:gd name="T7" fmla="*/ 48 h 575"/>
                <a:gd name="T8" fmla="*/ 679 w 703"/>
                <a:gd name="T9" fmla="*/ 60 h 575"/>
                <a:gd name="T10" fmla="*/ 661 w 703"/>
                <a:gd name="T11" fmla="*/ 78 h 575"/>
                <a:gd name="T12" fmla="*/ 655 w 703"/>
                <a:gd name="T13" fmla="*/ 84 h 575"/>
                <a:gd name="T14" fmla="*/ 637 w 703"/>
                <a:gd name="T15" fmla="*/ 102 h 575"/>
                <a:gd name="T16" fmla="*/ 613 w 703"/>
                <a:gd name="T17" fmla="*/ 114 h 575"/>
                <a:gd name="T18" fmla="*/ 595 w 703"/>
                <a:gd name="T19" fmla="*/ 126 h 575"/>
                <a:gd name="T20" fmla="*/ 571 w 703"/>
                <a:gd name="T21" fmla="*/ 138 h 575"/>
                <a:gd name="T22" fmla="*/ 541 w 703"/>
                <a:gd name="T23" fmla="*/ 150 h 575"/>
                <a:gd name="T24" fmla="*/ 523 w 703"/>
                <a:gd name="T25" fmla="*/ 162 h 575"/>
                <a:gd name="T26" fmla="*/ 487 w 703"/>
                <a:gd name="T27" fmla="*/ 173 h 575"/>
                <a:gd name="T28" fmla="*/ 451 w 703"/>
                <a:gd name="T29" fmla="*/ 185 h 575"/>
                <a:gd name="T30" fmla="*/ 427 w 703"/>
                <a:gd name="T31" fmla="*/ 191 h 575"/>
                <a:gd name="T32" fmla="*/ 391 w 703"/>
                <a:gd name="T33" fmla="*/ 203 h 575"/>
                <a:gd name="T34" fmla="*/ 349 w 703"/>
                <a:gd name="T35" fmla="*/ 215 h 575"/>
                <a:gd name="T36" fmla="*/ 319 w 703"/>
                <a:gd name="T37" fmla="*/ 221 h 575"/>
                <a:gd name="T38" fmla="*/ 271 w 703"/>
                <a:gd name="T39" fmla="*/ 227 h 575"/>
                <a:gd name="T40" fmla="*/ 223 w 703"/>
                <a:gd name="T41" fmla="*/ 239 h 575"/>
                <a:gd name="T42" fmla="*/ 193 w 703"/>
                <a:gd name="T43" fmla="*/ 245 h 575"/>
                <a:gd name="T44" fmla="*/ 145 w 703"/>
                <a:gd name="T45" fmla="*/ 251 h 575"/>
                <a:gd name="T46" fmla="*/ 91 w 703"/>
                <a:gd name="T47" fmla="*/ 257 h 575"/>
                <a:gd name="T48" fmla="*/ 55 w 703"/>
                <a:gd name="T49" fmla="*/ 263 h 575"/>
                <a:gd name="T50" fmla="*/ 0 w 703"/>
                <a:gd name="T51" fmla="*/ 269 h 575"/>
                <a:gd name="T52" fmla="*/ 19 w 703"/>
                <a:gd name="T53" fmla="*/ 575 h 575"/>
                <a:gd name="T54" fmla="*/ 73 w 703"/>
                <a:gd name="T55" fmla="*/ 569 h 575"/>
                <a:gd name="T56" fmla="*/ 127 w 703"/>
                <a:gd name="T57" fmla="*/ 563 h 575"/>
                <a:gd name="T58" fmla="*/ 163 w 703"/>
                <a:gd name="T59" fmla="*/ 557 h 575"/>
                <a:gd name="T60" fmla="*/ 211 w 703"/>
                <a:gd name="T61" fmla="*/ 545 h 575"/>
                <a:gd name="T62" fmla="*/ 259 w 703"/>
                <a:gd name="T63" fmla="*/ 539 h 575"/>
                <a:gd name="T64" fmla="*/ 289 w 703"/>
                <a:gd name="T65" fmla="*/ 533 h 575"/>
                <a:gd name="T66" fmla="*/ 331 w 703"/>
                <a:gd name="T67" fmla="*/ 521 h 575"/>
                <a:gd name="T68" fmla="*/ 373 w 703"/>
                <a:gd name="T69" fmla="*/ 515 h 575"/>
                <a:gd name="T70" fmla="*/ 403 w 703"/>
                <a:gd name="T71" fmla="*/ 503 h 575"/>
                <a:gd name="T72" fmla="*/ 439 w 703"/>
                <a:gd name="T73" fmla="*/ 491 h 575"/>
                <a:gd name="T74" fmla="*/ 475 w 703"/>
                <a:gd name="T75" fmla="*/ 479 h 575"/>
                <a:gd name="T76" fmla="*/ 499 w 703"/>
                <a:gd name="T77" fmla="*/ 473 h 575"/>
                <a:gd name="T78" fmla="*/ 529 w 703"/>
                <a:gd name="T79" fmla="*/ 461 h 575"/>
                <a:gd name="T80" fmla="*/ 559 w 703"/>
                <a:gd name="T81" fmla="*/ 449 h 575"/>
                <a:gd name="T82" fmla="*/ 577 w 703"/>
                <a:gd name="T83" fmla="*/ 437 h 575"/>
                <a:gd name="T84" fmla="*/ 607 w 703"/>
                <a:gd name="T85" fmla="*/ 425 h 575"/>
                <a:gd name="T86" fmla="*/ 625 w 703"/>
                <a:gd name="T87" fmla="*/ 413 h 575"/>
                <a:gd name="T88" fmla="*/ 643 w 703"/>
                <a:gd name="T89" fmla="*/ 401 h 575"/>
                <a:gd name="T90" fmla="*/ 661 w 703"/>
                <a:gd name="T91" fmla="*/ 389 h 575"/>
                <a:gd name="T92" fmla="*/ 673 w 703"/>
                <a:gd name="T93" fmla="*/ 371 h 575"/>
                <a:gd name="T94" fmla="*/ 679 w 703"/>
                <a:gd name="T95" fmla="*/ 365 h 575"/>
                <a:gd name="T96" fmla="*/ 691 w 703"/>
                <a:gd name="T97" fmla="*/ 347 h 575"/>
                <a:gd name="T98" fmla="*/ 697 w 703"/>
                <a:gd name="T99" fmla="*/ 329 h 575"/>
                <a:gd name="T100" fmla="*/ 697 w 703"/>
                <a:gd name="T101" fmla="*/ 323 h 575"/>
                <a:gd name="T102" fmla="*/ 703 w 703"/>
                <a:gd name="T103" fmla="*/ 305 h 57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03"/>
                <a:gd name="T157" fmla="*/ 0 h 575"/>
                <a:gd name="T158" fmla="*/ 703 w 703"/>
                <a:gd name="T159" fmla="*/ 575 h 575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03" h="575">
                  <a:moveTo>
                    <a:pt x="703" y="0"/>
                  </a:moveTo>
                  <a:lnTo>
                    <a:pt x="703" y="6"/>
                  </a:lnTo>
                  <a:lnTo>
                    <a:pt x="697" y="18"/>
                  </a:lnTo>
                  <a:lnTo>
                    <a:pt x="697" y="24"/>
                  </a:lnTo>
                  <a:lnTo>
                    <a:pt x="691" y="36"/>
                  </a:lnTo>
                  <a:lnTo>
                    <a:pt x="691" y="42"/>
                  </a:lnTo>
                  <a:lnTo>
                    <a:pt x="685" y="48"/>
                  </a:lnTo>
                  <a:lnTo>
                    <a:pt x="679" y="60"/>
                  </a:lnTo>
                  <a:lnTo>
                    <a:pt x="673" y="66"/>
                  </a:lnTo>
                  <a:lnTo>
                    <a:pt x="661" y="78"/>
                  </a:lnTo>
                  <a:lnTo>
                    <a:pt x="661" y="84"/>
                  </a:lnTo>
                  <a:lnTo>
                    <a:pt x="655" y="84"/>
                  </a:lnTo>
                  <a:lnTo>
                    <a:pt x="643" y="96"/>
                  </a:lnTo>
                  <a:lnTo>
                    <a:pt x="637" y="102"/>
                  </a:lnTo>
                  <a:lnTo>
                    <a:pt x="625" y="108"/>
                  </a:lnTo>
                  <a:lnTo>
                    <a:pt x="613" y="114"/>
                  </a:lnTo>
                  <a:lnTo>
                    <a:pt x="607" y="120"/>
                  </a:lnTo>
                  <a:lnTo>
                    <a:pt x="595" y="126"/>
                  </a:lnTo>
                  <a:lnTo>
                    <a:pt x="577" y="132"/>
                  </a:lnTo>
                  <a:lnTo>
                    <a:pt x="571" y="138"/>
                  </a:lnTo>
                  <a:lnTo>
                    <a:pt x="559" y="144"/>
                  </a:lnTo>
                  <a:lnTo>
                    <a:pt x="541" y="150"/>
                  </a:lnTo>
                  <a:lnTo>
                    <a:pt x="529" y="156"/>
                  </a:lnTo>
                  <a:lnTo>
                    <a:pt x="523" y="162"/>
                  </a:lnTo>
                  <a:lnTo>
                    <a:pt x="499" y="167"/>
                  </a:lnTo>
                  <a:lnTo>
                    <a:pt x="487" y="173"/>
                  </a:lnTo>
                  <a:lnTo>
                    <a:pt x="475" y="173"/>
                  </a:lnTo>
                  <a:lnTo>
                    <a:pt x="451" y="185"/>
                  </a:lnTo>
                  <a:lnTo>
                    <a:pt x="439" y="185"/>
                  </a:lnTo>
                  <a:lnTo>
                    <a:pt x="427" y="191"/>
                  </a:lnTo>
                  <a:lnTo>
                    <a:pt x="403" y="197"/>
                  </a:lnTo>
                  <a:lnTo>
                    <a:pt x="391" y="203"/>
                  </a:lnTo>
                  <a:lnTo>
                    <a:pt x="373" y="209"/>
                  </a:lnTo>
                  <a:lnTo>
                    <a:pt x="349" y="215"/>
                  </a:lnTo>
                  <a:lnTo>
                    <a:pt x="331" y="215"/>
                  </a:lnTo>
                  <a:lnTo>
                    <a:pt x="319" y="221"/>
                  </a:lnTo>
                  <a:lnTo>
                    <a:pt x="289" y="227"/>
                  </a:lnTo>
                  <a:lnTo>
                    <a:pt x="271" y="227"/>
                  </a:lnTo>
                  <a:lnTo>
                    <a:pt x="259" y="233"/>
                  </a:lnTo>
                  <a:lnTo>
                    <a:pt x="223" y="239"/>
                  </a:lnTo>
                  <a:lnTo>
                    <a:pt x="211" y="239"/>
                  </a:lnTo>
                  <a:lnTo>
                    <a:pt x="193" y="245"/>
                  </a:lnTo>
                  <a:lnTo>
                    <a:pt x="163" y="251"/>
                  </a:lnTo>
                  <a:lnTo>
                    <a:pt x="145" y="251"/>
                  </a:lnTo>
                  <a:lnTo>
                    <a:pt x="127" y="257"/>
                  </a:lnTo>
                  <a:lnTo>
                    <a:pt x="91" y="257"/>
                  </a:lnTo>
                  <a:lnTo>
                    <a:pt x="73" y="263"/>
                  </a:lnTo>
                  <a:lnTo>
                    <a:pt x="55" y="263"/>
                  </a:lnTo>
                  <a:lnTo>
                    <a:pt x="19" y="269"/>
                  </a:lnTo>
                  <a:lnTo>
                    <a:pt x="0" y="269"/>
                  </a:lnTo>
                  <a:lnTo>
                    <a:pt x="0" y="575"/>
                  </a:lnTo>
                  <a:lnTo>
                    <a:pt x="19" y="575"/>
                  </a:lnTo>
                  <a:lnTo>
                    <a:pt x="55" y="569"/>
                  </a:lnTo>
                  <a:lnTo>
                    <a:pt x="73" y="569"/>
                  </a:lnTo>
                  <a:lnTo>
                    <a:pt x="91" y="563"/>
                  </a:lnTo>
                  <a:lnTo>
                    <a:pt x="127" y="563"/>
                  </a:lnTo>
                  <a:lnTo>
                    <a:pt x="145" y="557"/>
                  </a:lnTo>
                  <a:lnTo>
                    <a:pt x="163" y="557"/>
                  </a:lnTo>
                  <a:lnTo>
                    <a:pt x="193" y="551"/>
                  </a:lnTo>
                  <a:lnTo>
                    <a:pt x="211" y="545"/>
                  </a:lnTo>
                  <a:lnTo>
                    <a:pt x="223" y="545"/>
                  </a:lnTo>
                  <a:lnTo>
                    <a:pt x="259" y="539"/>
                  </a:lnTo>
                  <a:lnTo>
                    <a:pt x="271" y="533"/>
                  </a:lnTo>
                  <a:lnTo>
                    <a:pt x="289" y="533"/>
                  </a:lnTo>
                  <a:lnTo>
                    <a:pt x="319" y="527"/>
                  </a:lnTo>
                  <a:lnTo>
                    <a:pt x="331" y="521"/>
                  </a:lnTo>
                  <a:lnTo>
                    <a:pt x="349" y="521"/>
                  </a:lnTo>
                  <a:lnTo>
                    <a:pt x="373" y="515"/>
                  </a:lnTo>
                  <a:lnTo>
                    <a:pt x="391" y="509"/>
                  </a:lnTo>
                  <a:lnTo>
                    <a:pt x="403" y="503"/>
                  </a:lnTo>
                  <a:lnTo>
                    <a:pt x="427" y="497"/>
                  </a:lnTo>
                  <a:lnTo>
                    <a:pt x="439" y="491"/>
                  </a:lnTo>
                  <a:lnTo>
                    <a:pt x="451" y="491"/>
                  </a:lnTo>
                  <a:lnTo>
                    <a:pt x="475" y="479"/>
                  </a:lnTo>
                  <a:lnTo>
                    <a:pt x="487" y="479"/>
                  </a:lnTo>
                  <a:lnTo>
                    <a:pt x="499" y="473"/>
                  </a:lnTo>
                  <a:lnTo>
                    <a:pt x="523" y="467"/>
                  </a:lnTo>
                  <a:lnTo>
                    <a:pt x="529" y="461"/>
                  </a:lnTo>
                  <a:lnTo>
                    <a:pt x="541" y="455"/>
                  </a:lnTo>
                  <a:lnTo>
                    <a:pt x="559" y="449"/>
                  </a:lnTo>
                  <a:lnTo>
                    <a:pt x="571" y="443"/>
                  </a:lnTo>
                  <a:lnTo>
                    <a:pt x="577" y="437"/>
                  </a:lnTo>
                  <a:lnTo>
                    <a:pt x="595" y="431"/>
                  </a:lnTo>
                  <a:lnTo>
                    <a:pt x="607" y="425"/>
                  </a:lnTo>
                  <a:lnTo>
                    <a:pt x="613" y="419"/>
                  </a:lnTo>
                  <a:lnTo>
                    <a:pt x="625" y="413"/>
                  </a:lnTo>
                  <a:lnTo>
                    <a:pt x="637" y="407"/>
                  </a:lnTo>
                  <a:lnTo>
                    <a:pt x="643" y="401"/>
                  </a:lnTo>
                  <a:lnTo>
                    <a:pt x="655" y="389"/>
                  </a:lnTo>
                  <a:lnTo>
                    <a:pt x="661" y="389"/>
                  </a:lnTo>
                  <a:lnTo>
                    <a:pt x="661" y="383"/>
                  </a:lnTo>
                  <a:lnTo>
                    <a:pt x="673" y="371"/>
                  </a:lnTo>
                  <a:lnTo>
                    <a:pt x="679" y="365"/>
                  </a:lnTo>
                  <a:lnTo>
                    <a:pt x="685" y="353"/>
                  </a:lnTo>
                  <a:lnTo>
                    <a:pt x="691" y="347"/>
                  </a:lnTo>
                  <a:lnTo>
                    <a:pt x="691" y="341"/>
                  </a:lnTo>
                  <a:lnTo>
                    <a:pt x="697" y="329"/>
                  </a:lnTo>
                  <a:lnTo>
                    <a:pt x="697" y="323"/>
                  </a:lnTo>
                  <a:lnTo>
                    <a:pt x="703" y="311"/>
                  </a:lnTo>
                  <a:lnTo>
                    <a:pt x="703" y="305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1A1A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2520" y="1953"/>
              <a:ext cx="414" cy="575"/>
            </a:xfrm>
            <a:custGeom>
              <a:avLst/>
              <a:gdLst>
                <a:gd name="T0" fmla="*/ 0 w 414"/>
                <a:gd name="T1" fmla="*/ 0 h 575"/>
                <a:gd name="T2" fmla="*/ 414 w 414"/>
                <a:gd name="T3" fmla="*/ 269 h 575"/>
                <a:gd name="T4" fmla="*/ 414 w 414"/>
                <a:gd name="T5" fmla="*/ 575 h 575"/>
                <a:gd name="T6" fmla="*/ 0 w 414"/>
                <a:gd name="T7" fmla="*/ 305 h 575"/>
                <a:gd name="T8" fmla="*/ 0 w 414"/>
                <a:gd name="T9" fmla="*/ 0 h 5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4"/>
                <a:gd name="T16" fmla="*/ 0 h 575"/>
                <a:gd name="T17" fmla="*/ 414 w 414"/>
                <a:gd name="T18" fmla="*/ 575 h 5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4" h="575">
                  <a:moveTo>
                    <a:pt x="0" y="0"/>
                  </a:moveTo>
                  <a:lnTo>
                    <a:pt x="414" y="269"/>
                  </a:lnTo>
                  <a:lnTo>
                    <a:pt x="414" y="575"/>
                  </a:lnTo>
                  <a:lnTo>
                    <a:pt x="0" y="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A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2520" y="1815"/>
              <a:ext cx="1117" cy="407"/>
            </a:xfrm>
            <a:custGeom>
              <a:avLst/>
              <a:gdLst>
                <a:gd name="T0" fmla="*/ 985 w 1117"/>
                <a:gd name="T1" fmla="*/ 0 h 407"/>
                <a:gd name="T2" fmla="*/ 1009 w 1117"/>
                <a:gd name="T3" fmla="*/ 18 h 407"/>
                <a:gd name="T4" fmla="*/ 1027 w 1117"/>
                <a:gd name="T5" fmla="*/ 24 h 407"/>
                <a:gd name="T6" fmla="*/ 1051 w 1117"/>
                <a:gd name="T7" fmla="*/ 42 h 407"/>
                <a:gd name="T8" fmla="*/ 1069 w 1117"/>
                <a:gd name="T9" fmla="*/ 54 h 407"/>
                <a:gd name="T10" fmla="*/ 1075 w 1117"/>
                <a:gd name="T11" fmla="*/ 66 h 407"/>
                <a:gd name="T12" fmla="*/ 1093 w 1117"/>
                <a:gd name="T13" fmla="*/ 78 h 407"/>
                <a:gd name="T14" fmla="*/ 1099 w 1117"/>
                <a:gd name="T15" fmla="*/ 90 h 407"/>
                <a:gd name="T16" fmla="*/ 1105 w 1117"/>
                <a:gd name="T17" fmla="*/ 102 h 407"/>
                <a:gd name="T18" fmla="*/ 1111 w 1117"/>
                <a:gd name="T19" fmla="*/ 120 h 407"/>
                <a:gd name="T20" fmla="*/ 1117 w 1117"/>
                <a:gd name="T21" fmla="*/ 132 h 407"/>
                <a:gd name="T22" fmla="*/ 1117 w 1117"/>
                <a:gd name="T23" fmla="*/ 144 h 407"/>
                <a:gd name="T24" fmla="*/ 1111 w 1117"/>
                <a:gd name="T25" fmla="*/ 156 h 407"/>
                <a:gd name="T26" fmla="*/ 1111 w 1117"/>
                <a:gd name="T27" fmla="*/ 168 h 407"/>
                <a:gd name="T28" fmla="*/ 1099 w 1117"/>
                <a:gd name="T29" fmla="*/ 186 h 407"/>
                <a:gd name="T30" fmla="*/ 1093 w 1117"/>
                <a:gd name="T31" fmla="*/ 198 h 407"/>
                <a:gd name="T32" fmla="*/ 1081 w 1117"/>
                <a:gd name="T33" fmla="*/ 210 h 407"/>
                <a:gd name="T34" fmla="*/ 1075 w 1117"/>
                <a:gd name="T35" fmla="*/ 222 h 407"/>
                <a:gd name="T36" fmla="*/ 1057 w 1117"/>
                <a:gd name="T37" fmla="*/ 234 h 407"/>
                <a:gd name="T38" fmla="*/ 1039 w 1117"/>
                <a:gd name="T39" fmla="*/ 246 h 407"/>
                <a:gd name="T40" fmla="*/ 1021 w 1117"/>
                <a:gd name="T41" fmla="*/ 258 h 407"/>
                <a:gd name="T42" fmla="*/ 991 w 1117"/>
                <a:gd name="T43" fmla="*/ 270 h 407"/>
                <a:gd name="T44" fmla="*/ 973 w 1117"/>
                <a:gd name="T45" fmla="*/ 282 h 407"/>
                <a:gd name="T46" fmla="*/ 943 w 1117"/>
                <a:gd name="T47" fmla="*/ 294 h 407"/>
                <a:gd name="T48" fmla="*/ 925 w 1117"/>
                <a:gd name="T49" fmla="*/ 300 h 407"/>
                <a:gd name="T50" fmla="*/ 889 w 1117"/>
                <a:gd name="T51" fmla="*/ 311 h 407"/>
                <a:gd name="T52" fmla="*/ 853 w 1117"/>
                <a:gd name="T53" fmla="*/ 323 h 407"/>
                <a:gd name="T54" fmla="*/ 829 w 1117"/>
                <a:gd name="T55" fmla="*/ 335 h 407"/>
                <a:gd name="T56" fmla="*/ 787 w 1117"/>
                <a:gd name="T57" fmla="*/ 347 h 407"/>
                <a:gd name="T58" fmla="*/ 763 w 1117"/>
                <a:gd name="T59" fmla="*/ 353 h 407"/>
                <a:gd name="T60" fmla="*/ 715 w 1117"/>
                <a:gd name="T61" fmla="*/ 359 h 407"/>
                <a:gd name="T62" fmla="*/ 685 w 1117"/>
                <a:gd name="T63" fmla="*/ 365 h 407"/>
                <a:gd name="T64" fmla="*/ 637 w 1117"/>
                <a:gd name="T65" fmla="*/ 377 h 407"/>
                <a:gd name="T66" fmla="*/ 589 w 1117"/>
                <a:gd name="T67" fmla="*/ 383 h 407"/>
                <a:gd name="T68" fmla="*/ 559 w 1117"/>
                <a:gd name="T69" fmla="*/ 389 h 407"/>
                <a:gd name="T70" fmla="*/ 505 w 1117"/>
                <a:gd name="T71" fmla="*/ 395 h 407"/>
                <a:gd name="T72" fmla="*/ 469 w 1117"/>
                <a:gd name="T73" fmla="*/ 401 h 407"/>
                <a:gd name="T74" fmla="*/ 414 w 1117"/>
                <a:gd name="T75" fmla="*/ 407 h 407"/>
                <a:gd name="T76" fmla="*/ 973 w 1117"/>
                <a:gd name="T77" fmla="*/ 0 h 40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117"/>
                <a:gd name="T118" fmla="*/ 0 h 407"/>
                <a:gd name="T119" fmla="*/ 1117 w 1117"/>
                <a:gd name="T120" fmla="*/ 407 h 40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117" h="407">
                  <a:moveTo>
                    <a:pt x="973" y="0"/>
                  </a:moveTo>
                  <a:lnTo>
                    <a:pt x="985" y="0"/>
                  </a:lnTo>
                  <a:lnTo>
                    <a:pt x="1003" y="12"/>
                  </a:lnTo>
                  <a:lnTo>
                    <a:pt x="1009" y="18"/>
                  </a:lnTo>
                  <a:lnTo>
                    <a:pt x="1021" y="24"/>
                  </a:lnTo>
                  <a:lnTo>
                    <a:pt x="1027" y="24"/>
                  </a:lnTo>
                  <a:lnTo>
                    <a:pt x="1039" y="36"/>
                  </a:lnTo>
                  <a:lnTo>
                    <a:pt x="1051" y="42"/>
                  </a:lnTo>
                  <a:lnTo>
                    <a:pt x="1057" y="42"/>
                  </a:lnTo>
                  <a:lnTo>
                    <a:pt x="1069" y="54"/>
                  </a:lnTo>
                  <a:lnTo>
                    <a:pt x="1075" y="60"/>
                  </a:lnTo>
                  <a:lnTo>
                    <a:pt x="1075" y="66"/>
                  </a:lnTo>
                  <a:lnTo>
                    <a:pt x="1087" y="72"/>
                  </a:lnTo>
                  <a:lnTo>
                    <a:pt x="1093" y="78"/>
                  </a:lnTo>
                  <a:lnTo>
                    <a:pt x="1093" y="84"/>
                  </a:lnTo>
                  <a:lnTo>
                    <a:pt x="1099" y="90"/>
                  </a:lnTo>
                  <a:lnTo>
                    <a:pt x="1105" y="102"/>
                  </a:lnTo>
                  <a:lnTo>
                    <a:pt x="1111" y="108"/>
                  </a:lnTo>
                  <a:lnTo>
                    <a:pt x="1111" y="120"/>
                  </a:lnTo>
                  <a:lnTo>
                    <a:pt x="1111" y="126"/>
                  </a:lnTo>
                  <a:lnTo>
                    <a:pt x="1117" y="132"/>
                  </a:lnTo>
                  <a:lnTo>
                    <a:pt x="1117" y="144"/>
                  </a:lnTo>
                  <a:lnTo>
                    <a:pt x="1117" y="150"/>
                  </a:lnTo>
                  <a:lnTo>
                    <a:pt x="1111" y="156"/>
                  </a:lnTo>
                  <a:lnTo>
                    <a:pt x="1111" y="162"/>
                  </a:lnTo>
                  <a:lnTo>
                    <a:pt x="1111" y="168"/>
                  </a:lnTo>
                  <a:lnTo>
                    <a:pt x="1105" y="174"/>
                  </a:lnTo>
                  <a:lnTo>
                    <a:pt x="1099" y="186"/>
                  </a:lnTo>
                  <a:lnTo>
                    <a:pt x="1099" y="192"/>
                  </a:lnTo>
                  <a:lnTo>
                    <a:pt x="1093" y="198"/>
                  </a:lnTo>
                  <a:lnTo>
                    <a:pt x="1081" y="210"/>
                  </a:lnTo>
                  <a:lnTo>
                    <a:pt x="1075" y="216"/>
                  </a:lnTo>
                  <a:lnTo>
                    <a:pt x="1075" y="222"/>
                  </a:lnTo>
                  <a:lnTo>
                    <a:pt x="1063" y="228"/>
                  </a:lnTo>
                  <a:lnTo>
                    <a:pt x="1057" y="234"/>
                  </a:lnTo>
                  <a:lnTo>
                    <a:pt x="1051" y="240"/>
                  </a:lnTo>
                  <a:lnTo>
                    <a:pt x="1039" y="246"/>
                  </a:lnTo>
                  <a:lnTo>
                    <a:pt x="1027" y="252"/>
                  </a:lnTo>
                  <a:lnTo>
                    <a:pt x="1021" y="258"/>
                  </a:lnTo>
                  <a:lnTo>
                    <a:pt x="1009" y="264"/>
                  </a:lnTo>
                  <a:lnTo>
                    <a:pt x="991" y="270"/>
                  </a:lnTo>
                  <a:lnTo>
                    <a:pt x="985" y="276"/>
                  </a:lnTo>
                  <a:lnTo>
                    <a:pt x="973" y="282"/>
                  </a:lnTo>
                  <a:lnTo>
                    <a:pt x="967" y="288"/>
                  </a:lnTo>
                  <a:lnTo>
                    <a:pt x="943" y="294"/>
                  </a:lnTo>
                  <a:lnTo>
                    <a:pt x="937" y="300"/>
                  </a:lnTo>
                  <a:lnTo>
                    <a:pt x="925" y="300"/>
                  </a:lnTo>
                  <a:lnTo>
                    <a:pt x="901" y="311"/>
                  </a:lnTo>
                  <a:lnTo>
                    <a:pt x="889" y="311"/>
                  </a:lnTo>
                  <a:lnTo>
                    <a:pt x="877" y="317"/>
                  </a:lnTo>
                  <a:lnTo>
                    <a:pt x="853" y="323"/>
                  </a:lnTo>
                  <a:lnTo>
                    <a:pt x="841" y="329"/>
                  </a:lnTo>
                  <a:lnTo>
                    <a:pt x="829" y="335"/>
                  </a:lnTo>
                  <a:lnTo>
                    <a:pt x="817" y="335"/>
                  </a:lnTo>
                  <a:lnTo>
                    <a:pt x="787" y="347"/>
                  </a:lnTo>
                  <a:lnTo>
                    <a:pt x="775" y="347"/>
                  </a:lnTo>
                  <a:lnTo>
                    <a:pt x="763" y="353"/>
                  </a:lnTo>
                  <a:lnTo>
                    <a:pt x="733" y="359"/>
                  </a:lnTo>
                  <a:lnTo>
                    <a:pt x="715" y="359"/>
                  </a:lnTo>
                  <a:lnTo>
                    <a:pt x="703" y="365"/>
                  </a:lnTo>
                  <a:lnTo>
                    <a:pt x="685" y="365"/>
                  </a:lnTo>
                  <a:lnTo>
                    <a:pt x="655" y="371"/>
                  </a:lnTo>
                  <a:lnTo>
                    <a:pt x="637" y="377"/>
                  </a:lnTo>
                  <a:lnTo>
                    <a:pt x="625" y="377"/>
                  </a:lnTo>
                  <a:lnTo>
                    <a:pt x="589" y="383"/>
                  </a:lnTo>
                  <a:lnTo>
                    <a:pt x="577" y="389"/>
                  </a:lnTo>
                  <a:lnTo>
                    <a:pt x="559" y="389"/>
                  </a:lnTo>
                  <a:lnTo>
                    <a:pt x="523" y="395"/>
                  </a:lnTo>
                  <a:lnTo>
                    <a:pt x="505" y="395"/>
                  </a:lnTo>
                  <a:lnTo>
                    <a:pt x="487" y="401"/>
                  </a:lnTo>
                  <a:lnTo>
                    <a:pt x="469" y="401"/>
                  </a:lnTo>
                  <a:lnTo>
                    <a:pt x="433" y="407"/>
                  </a:lnTo>
                  <a:lnTo>
                    <a:pt x="414" y="407"/>
                  </a:lnTo>
                  <a:lnTo>
                    <a:pt x="0" y="138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3333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863" y="1941"/>
              <a:ext cx="1531" cy="599"/>
            </a:xfrm>
            <a:custGeom>
              <a:avLst/>
              <a:gdLst>
                <a:gd name="T0" fmla="*/ 1477 w 1531"/>
                <a:gd name="T1" fmla="*/ 275 h 599"/>
                <a:gd name="T2" fmla="*/ 1405 w 1531"/>
                <a:gd name="T3" fmla="*/ 281 h 599"/>
                <a:gd name="T4" fmla="*/ 1327 w 1531"/>
                <a:gd name="T5" fmla="*/ 287 h 599"/>
                <a:gd name="T6" fmla="*/ 1249 w 1531"/>
                <a:gd name="T7" fmla="*/ 287 h 599"/>
                <a:gd name="T8" fmla="*/ 1171 w 1531"/>
                <a:gd name="T9" fmla="*/ 293 h 599"/>
                <a:gd name="T10" fmla="*/ 1099 w 1531"/>
                <a:gd name="T11" fmla="*/ 293 h 599"/>
                <a:gd name="T12" fmla="*/ 1021 w 1531"/>
                <a:gd name="T13" fmla="*/ 293 h 599"/>
                <a:gd name="T14" fmla="*/ 943 w 1531"/>
                <a:gd name="T15" fmla="*/ 287 h 599"/>
                <a:gd name="T16" fmla="*/ 865 w 1531"/>
                <a:gd name="T17" fmla="*/ 287 h 599"/>
                <a:gd name="T18" fmla="*/ 787 w 1531"/>
                <a:gd name="T19" fmla="*/ 281 h 599"/>
                <a:gd name="T20" fmla="*/ 715 w 1531"/>
                <a:gd name="T21" fmla="*/ 275 h 599"/>
                <a:gd name="T22" fmla="*/ 643 w 1531"/>
                <a:gd name="T23" fmla="*/ 263 h 599"/>
                <a:gd name="T24" fmla="*/ 577 w 1531"/>
                <a:gd name="T25" fmla="*/ 257 h 599"/>
                <a:gd name="T26" fmla="*/ 505 w 1531"/>
                <a:gd name="T27" fmla="*/ 245 h 599"/>
                <a:gd name="T28" fmla="*/ 445 w 1531"/>
                <a:gd name="T29" fmla="*/ 233 h 599"/>
                <a:gd name="T30" fmla="*/ 384 w 1531"/>
                <a:gd name="T31" fmla="*/ 221 h 599"/>
                <a:gd name="T32" fmla="*/ 324 w 1531"/>
                <a:gd name="T33" fmla="*/ 209 h 599"/>
                <a:gd name="T34" fmla="*/ 270 w 1531"/>
                <a:gd name="T35" fmla="*/ 191 h 599"/>
                <a:gd name="T36" fmla="*/ 222 w 1531"/>
                <a:gd name="T37" fmla="*/ 174 h 599"/>
                <a:gd name="T38" fmla="*/ 180 w 1531"/>
                <a:gd name="T39" fmla="*/ 162 h 599"/>
                <a:gd name="T40" fmla="*/ 138 w 1531"/>
                <a:gd name="T41" fmla="*/ 144 h 599"/>
                <a:gd name="T42" fmla="*/ 102 w 1531"/>
                <a:gd name="T43" fmla="*/ 126 h 599"/>
                <a:gd name="T44" fmla="*/ 72 w 1531"/>
                <a:gd name="T45" fmla="*/ 108 h 599"/>
                <a:gd name="T46" fmla="*/ 48 w 1531"/>
                <a:gd name="T47" fmla="*/ 84 h 599"/>
                <a:gd name="T48" fmla="*/ 30 w 1531"/>
                <a:gd name="T49" fmla="*/ 66 h 599"/>
                <a:gd name="T50" fmla="*/ 12 w 1531"/>
                <a:gd name="T51" fmla="*/ 48 h 599"/>
                <a:gd name="T52" fmla="*/ 0 w 1531"/>
                <a:gd name="T53" fmla="*/ 24 h 599"/>
                <a:gd name="T54" fmla="*/ 0 w 1531"/>
                <a:gd name="T55" fmla="*/ 6 h 599"/>
                <a:gd name="T56" fmla="*/ 0 w 1531"/>
                <a:gd name="T57" fmla="*/ 311 h 599"/>
                <a:gd name="T58" fmla="*/ 0 w 1531"/>
                <a:gd name="T59" fmla="*/ 329 h 599"/>
                <a:gd name="T60" fmla="*/ 12 w 1531"/>
                <a:gd name="T61" fmla="*/ 353 h 599"/>
                <a:gd name="T62" fmla="*/ 30 w 1531"/>
                <a:gd name="T63" fmla="*/ 371 h 599"/>
                <a:gd name="T64" fmla="*/ 48 w 1531"/>
                <a:gd name="T65" fmla="*/ 389 h 599"/>
                <a:gd name="T66" fmla="*/ 72 w 1531"/>
                <a:gd name="T67" fmla="*/ 413 h 599"/>
                <a:gd name="T68" fmla="*/ 102 w 1531"/>
                <a:gd name="T69" fmla="*/ 431 h 599"/>
                <a:gd name="T70" fmla="*/ 138 w 1531"/>
                <a:gd name="T71" fmla="*/ 449 h 599"/>
                <a:gd name="T72" fmla="*/ 180 w 1531"/>
                <a:gd name="T73" fmla="*/ 467 h 599"/>
                <a:gd name="T74" fmla="*/ 222 w 1531"/>
                <a:gd name="T75" fmla="*/ 479 h 599"/>
                <a:gd name="T76" fmla="*/ 270 w 1531"/>
                <a:gd name="T77" fmla="*/ 497 h 599"/>
                <a:gd name="T78" fmla="*/ 324 w 1531"/>
                <a:gd name="T79" fmla="*/ 515 h 599"/>
                <a:gd name="T80" fmla="*/ 384 w 1531"/>
                <a:gd name="T81" fmla="*/ 527 h 599"/>
                <a:gd name="T82" fmla="*/ 445 w 1531"/>
                <a:gd name="T83" fmla="*/ 539 h 599"/>
                <a:gd name="T84" fmla="*/ 505 w 1531"/>
                <a:gd name="T85" fmla="*/ 551 h 599"/>
                <a:gd name="T86" fmla="*/ 577 w 1531"/>
                <a:gd name="T87" fmla="*/ 563 h 599"/>
                <a:gd name="T88" fmla="*/ 643 w 1531"/>
                <a:gd name="T89" fmla="*/ 569 h 599"/>
                <a:gd name="T90" fmla="*/ 715 w 1531"/>
                <a:gd name="T91" fmla="*/ 581 h 599"/>
                <a:gd name="T92" fmla="*/ 787 w 1531"/>
                <a:gd name="T93" fmla="*/ 587 h 599"/>
                <a:gd name="T94" fmla="*/ 865 w 1531"/>
                <a:gd name="T95" fmla="*/ 593 h 599"/>
                <a:gd name="T96" fmla="*/ 943 w 1531"/>
                <a:gd name="T97" fmla="*/ 593 h 599"/>
                <a:gd name="T98" fmla="*/ 1021 w 1531"/>
                <a:gd name="T99" fmla="*/ 599 h 599"/>
                <a:gd name="T100" fmla="*/ 1099 w 1531"/>
                <a:gd name="T101" fmla="*/ 599 h 599"/>
                <a:gd name="T102" fmla="*/ 1171 w 1531"/>
                <a:gd name="T103" fmla="*/ 599 h 599"/>
                <a:gd name="T104" fmla="*/ 1249 w 1531"/>
                <a:gd name="T105" fmla="*/ 593 h 599"/>
                <a:gd name="T106" fmla="*/ 1327 w 1531"/>
                <a:gd name="T107" fmla="*/ 593 h 599"/>
                <a:gd name="T108" fmla="*/ 1405 w 1531"/>
                <a:gd name="T109" fmla="*/ 587 h 599"/>
                <a:gd name="T110" fmla="*/ 1477 w 1531"/>
                <a:gd name="T111" fmla="*/ 581 h 599"/>
                <a:gd name="T112" fmla="*/ 1531 w 1531"/>
                <a:gd name="T113" fmla="*/ 269 h 59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531"/>
                <a:gd name="T172" fmla="*/ 0 h 599"/>
                <a:gd name="T173" fmla="*/ 1531 w 1531"/>
                <a:gd name="T174" fmla="*/ 599 h 59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531" h="599">
                  <a:moveTo>
                    <a:pt x="1531" y="269"/>
                  </a:moveTo>
                  <a:lnTo>
                    <a:pt x="1513" y="275"/>
                  </a:lnTo>
                  <a:lnTo>
                    <a:pt x="1477" y="275"/>
                  </a:lnTo>
                  <a:lnTo>
                    <a:pt x="1459" y="275"/>
                  </a:lnTo>
                  <a:lnTo>
                    <a:pt x="1441" y="281"/>
                  </a:lnTo>
                  <a:lnTo>
                    <a:pt x="1405" y="281"/>
                  </a:lnTo>
                  <a:lnTo>
                    <a:pt x="1387" y="281"/>
                  </a:lnTo>
                  <a:lnTo>
                    <a:pt x="1369" y="287"/>
                  </a:lnTo>
                  <a:lnTo>
                    <a:pt x="1327" y="287"/>
                  </a:lnTo>
                  <a:lnTo>
                    <a:pt x="1309" y="287"/>
                  </a:lnTo>
                  <a:lnTo>
                    <a:pt x="1291" y="287"/>
                  </a:lnTo>
                  <a:lnTo>
                    <a:pt x="1249" y="287"/>
                  </a:lnTo>
                  <a:lnTo>
                    <a:pt x="1231" y="287"/>
                  </a:lnTo>
                  <a:lnTo>
                    <a:pt x="1213" y="293"/>
                  </a:lnTo>
                  <a:lnTo>
                    <a:pt x="1171" y="293"/>
                  </a:lnTo>
                  <a:lnTo>
                    <a:pt x="1153" y="293"/>
                  </a:lnTo>
                  <a:lnTo>
                    <a:pt x="1135" y="293"/>
                  </a:lnTo>
                  <a:lnTo>
                    <a:pt x="1099" y="293"/>
                  </a:lnTo>
                  <a:lnTo>
                    <a:pt x="1075" y="293"/>
                  </a:lnTo>
                  <a:lnTo>
                    <a:pt x="1057" y="293"/>
                  </a:lnTo>
                  <a:lnTo>
                    <a:pt x="1021" y="293"/>
                  </a:lnTo>
                  <a:lnTo>
                    <a:pt x="997" y="287"/>
                  </a:lnTo>
                  <a:lnTo>
                    <a:pt x="979" y="287"/>
                  </a:lnTo>
                  <a:lnTo>
                    <a:pt x="943" y="287"/>
                  </a:lnTo>
                  <a:lnTo>
                    <a:pt x="919" y="287"/>
                  </a:lnTo>
                  <a:lnTo>
                    <a:pt x="901" y="287"/>
                  </a:lnTo>
                  <a:lnTo>
                    <a:pt x="865" y="287"/>
                  </a:lnTo>
                  <a:lnTo>
                    <a:pt x="847" y="281"/>
                  </a:lnTo>
                  <a:lnTo>
                    <a:pt x="829" y="281"/>
                  </a:lnTo>
                  <a:lnTo>
                    <a:pt x="787" y="281"/>
                  </a:lnTo>
                  <a:lnTo>
                    <a:pt x="769" y="275"/>
                  </a:lnTo>
                  <a:lnTo>
                    <a:pt x="751" y="275"/>
                  </a:lnTo>
                  <a:lnTo>
                    <a:pt x="715" y="275"/>
                  </a:lnTo>
                  <a:lnTo>
                    <a:pt x="697" y="269"/>
                  </a:lnTo>
                  <a:lnTo>
                    <a:pt x="679" y="269"/>
                  </a:lnTo>
                  <a:lnTo>
                    <a:pt x="643" y="263"/>
                  </a:lnTo>
                  <a:lnTo>
                    <a:pt x="625" y="263"/>
                  </a:lnTo>
                  <a:lnTo>
                    <a:pt x="607" y="257"/>
                  </a:lnTo>
                  <a:lnTo>
                    <a:pt x="577" y="257"/>
                  </a:lnTo>
                  <a:lnTo>
                    <a:pt x="559" y="251"/>
                  </a:lnTo>
                  <a:lnTo>
                    <a:pt x="541" y="251"/>
                  </a:lnTo>
                  <a:lnTo>
                    <a:pt x="505" y="245"/>
                  </a:lnTo>
                  <a:lnTo>
                    <a:pt x="493" y="239"/>
                  </a:lnTo>
                  <a:lnTo>
                    <a:pt x="475" y="239"/>
                  </a:lnTo>
                  <a:lnTo>
                    <a:pt x="445" y="233"/>
                  </a:lnTo>
                  <a:lnTo>
                    <a:pt x="427" y="227"/>
                  </a:lnTo>
                  <a:lnTo>
                    <a:pt x="415" y="227"/>
                  </a:lnTo>
                  <a:lnTo>
                    <a:pt x="384" y="221"/>
                  </a:lnTo>
                  <a:lnTo>
                    <a:pt x="366" y="215"/>
                  </a:lnTo>
                  <a:lnTo>
                    <a:pt x="354" y="215"/>
                  </a:lnTo>
                  <a:lnTo>
                    <a:pt x="324" y="209"/>
                  </a:lnTo>
                  <a:lnTo>
                    <a:pt x="312" y="203"/>
                  </a:lnTo>
                  <a:lnTo>
                    <a:pt x="300" y="197"/>
                  </a:lnTo>
                  <a:lnTo>
                    <a:pt x="270" y="191"/>
                  </a:lnTo>
                  <a:lnTo>
                    <a:pt x="258" y="185"/>
                  </a:lnTo>
                  <a:lnTo>
                    <a:pt x="246" y="185"/>
                  </a:lnTo>
                  <a:lnTo>
                    <a:pt x="222" y="174"/>
                  </a:lnTo>
                  <a:lnTo>
                    <a:pt x="210" y="174"/>
                  </a:lnTo>
                  <a:lnTo>
                    <a:pt x="198" y="168"/>
                  </a:lnTo>
                  <a:lnTo>
                    <a:pt x="180" y="162"/>
                  </a:lnTo>
                  <a:lnTo>
                    <a:pt x="168" y="156"/>
                  </a:lnTo>
                  <a:lnTo>
                    <a:pt x="156" y="150"/>
                  </a:lnTo>
                  <a:lnTo>
                    <a:pt x="138" y="144"/>
                  </a:lnTo>
                  <a:lnTo>
                    <a:pt x="132" y="138"/>
                  </a:lnTo>
                  <a:lnTo>
                    <a:pt x="120" y="132"/>
                  </a:lnTo>
                  <a:lnTo>
                    <a:pt x="102" y="126"/>
                  </a:lnTo>
                  <a:lnTo>
                    <a:pt x="96" y="120"/>
                  </a:lnTo>
                  <a:lnTo>
                    <a:pt x="90" y="114"/>
                  </a:lnTo>
                  <a:lnTo>
                    <a:pt x="72" y="108"/>
                  </a:lnTo>
                  <a:lnTo>
                    <a:pt x="66" y="102"/>
                  </a:lnTo>
                  <a:lnTo>
                    <a:pt x="60" y="96"/>
                  </a:lnTo>
                  <a:lnTo>
                    <a:pt x="48" y="84"/>
                  </a:lnTo>
                  <a:lnTo>
                    <a:pt x="42" y="84"/>
                  </a:lnTo>
                  <a:lnTo>
                    <a:pt x="36" y="78"/>
                  </a:lnTo>
                  <a:lnTo>
                    <a:pt x="30" y="66"/>
                  </a:lnTo>
                  <a:lnTo>
                    <a:pt x="24" y="60"/>
                  </a:lnTo>
                  <a:lnTo>
                    <a:pt x="18" y="60"/>
                  </a:lnTo>
                  <a:lnTo>
                    <a:pt x="12" y="48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305"/>
                  </a:lnTo>
                  <a:lnTo>
                    <a:pt x="0" y="311"/>
                  </a:lnTo>
                  <a:lnTo>
                    <a:pt x="0" y="323"/>
                  </a:lnTo>
                  <a:lnTo>
                    <a:pt x="0" y="329"/>
                  </a:lnTo>
                  <a:lnTo>
                    <a:pt x="6" y="341"/>
                  </a:lnTo>
                  <a:lnTo>
                    <a:pt x="12" y="347"/>
                  </a:lnTo>
                  <a:lnTo>
                    <a:pt x="12" y="353"/>
                  </a:lnTo>
                  <a:lnTo>
                    <a:pt x="18" y="365"/>
                  </a:lnTo>
                  <a:lnTo>
                    <a:pt x="24" y="365"/>
                  </a:lnTo>
                  <a:lnTo>
                    <a:pt x="30" y="371"/>
                  </a:lnTo>
                  <a:lnTo>
                    <a:pt x="36" y="383"/>
                  </a:lnTo>
                  <a:lnTo>
                    <a:pt x="42" y="389"/>
                  </a:lnTo>
                  <a:lnTo>
                    <a:pt x="48" y="389"/>
                  </a:lnTo>
                  <a:lnTo>
                    <a:pt x="60" y="401"/>
                  </a:lnTo>
                  <a:lnTo>
                    <a:pt x="66" y="407"/>
                  </a:lnTo>
                  <a:lnTo>
                    <a:pt x="72" y="413"/>
                  </a:lnTo>
                  <a:lnTo>
                    <a:pt x="90" y="419"/>
                  </a:lnTo>
                  <a:lnTo>
                    <a:pt x="96" y="425"/>
                  </a:lnTo>
                  <a:lnTo>
                    <a:pt x="102" y="431"/>
                  </a:lnTo>
                  <a:lnTo>
                    <a:pt x="120" y="437"/>
                  </a:lnTo>
                  <a:lnTo>
                    <a:pt x="132" y="443"/>
                  </a:lnTo>
                  <a:lnTo>
                    <a:pt x="138" y="449"/>
                  </a:lnTo>
                  <a:lnTo>
                    <a:pt x="156" y="455"/>
                  </a:lnTo>
                  <a:lnTo>
                    <a:pt x="168" y="461"/>
                  </a:lnTo>
                  <a:lnTo>
                    <a:pt x="180" y="467"/>
                  </a:lnTo>
                  <a:lnTo>
                    <a:pt x="198" y="473"/>
                  </a:lnTo>
                  <a:lnTo>
                    <a:pt x="210" y="479"/>
                  </a:lnTo>
                  <a:lnTo>
                    <a:pt x="222" y="479"/>
                  </a:lnTo>
                  <a:lnTo>
                    <a:pt x="246" y="491"/>
                  </a:lnTo>
                  <a:lnTo>
                    <a:pt x="258" y="491"/>
                  </a:lnTo>
                  <a:lnTo>
                    <a:pt x="270" y="497"/>
                  </a:lnTo>
                  <a:lnTo>
                    <a:pt x="300" y="503"/>
                  </a:lnTo>
                  <a:lnTo>
                    <a:pt x="312" y="509"/>
                  </a:lnTo>
                  <a:lnTo>
                    <a:pt x="324" y="515"/>
                  </a:lnTo>
                  <a:lnTo>
                    <a:pt x="354" y="521"/>
                  </a:lnTo>
                  <a:lnTo>
                    <a:pt x="366" y="521"/>
                  </a:lnTo>
                  <a:lnTo>
                    <a:pt x="384" y="527"/>
                  </a:lnTo>
                  <a:lnTo>
                    <a:pt x="415" y="533"/>
                  </a:lnTo>
                  <a:lnTo>
                    <a:pt x="427" y="533"/>
                  </a:lnTo>
                  <a:lnTo>
                    <a:pt x="445" y="539"/>
                  </a:lnTo>
                  <a:lnTo>
                    <a:pt x="475" y="545"/>
                  </a:lnTo>
                  <a:lnTo>
                    <a:pt x="493" y="545"/>
                  </a:lnTo>
                  <a:lnTo>
                    <a:pt x="505" y="551"/>
                  </a:lnTo>
                  <a:lnTo>
                    <a:pt x="541" y="557"/>
                  </a:lnTo>
                  <a:lnTo>
                    <a:pt x="559" y="557"/>
                  </a:lnTo>
                  <a:lnTo>
                    <a:pt x="577" y="563"/>
                  </a:lnTo>
                  <a:lnTo>
                    <a:pt x="607" y="563"/>
                  </a:lnTo>
                  <a:lnTo>
                    <a:pt x="625" y="569"/>
                  </a:lnTo>
                  <a:lnTo>
                    <a:pt x="643" y="569"/>
                  </a:lnTo>
                  <a:lnTo>
                    <a:pt x="679" y="575"/>
                  </a:lnTo>
                  <a:lnTo>
                    <a:pt x="697" y="575"/>
                  </a:lnTo>
                  <a:lnTo>
                    <a:pt x="715" y="581"/>
                  </a:lnTo>
                  <a:lnTo>
                    <a:pt x="751" y="581"/>
                  </a:lnTo>
                  <a:lnTo>
                    <a:pt x="769" y="581"/>
                  </a:lnTo>
                  <a:lnTo>
                    <a:pt x="787" y="587"/>
                  </a:lnTo>
                  <a:lnTo>
                    <a:pt x="829" y="587"/>
                  </a:lnTo>
                  <a:lnTo>
                    <a:pt x="847" y="587"/>
                  </a:lnTo>
                  <a:lnTo>
                    <a:pt x="865" y="593"/>
                  </a:lnTo>
                  <a:lnTo>
                    <a:pt x="901" y="593"/>
                  </a:lnTo>
                  <a:lnTo>
                    <a:pt x="919" y="593"/>
                  </a:lnTo>
                  <a:lnTo>
                    <a:pt x="943" y="593"/>
                  </a:lnTo>
                  <a:lnTo>
                    <a:pt x="979" y="593"/>
                  </a:lnTo>
                  <a:lnTo>
                    <a:pt x="997" y="593"/>
                  </a:lnTo>
                  <a:lnTo>
                    <a:pt x="1021" y="599"/>
                  </a:lnTo>
                  <a:lnTo>
                    <a:pt x="1057" y="599"/>
                  </a:lnTo>
                  <a:lnTo>
                    <a:pt x="1075" y="599"/>
                  </a:lnTo>
                  <a:lnTo>
                    <a:pt x="1099" y="599"/>
                  </a:lnTo>
                  <a:lnTo>
                    <a:pt x="1135" y="599"/>
                  </a:lnTo>
                  <a:lnTo>
                    <a:pt x="1153" y="599"/>
                  </a:lnTo>
                  <a:lnTo>
                    <a:pt x="1171" y="599"/>
                  </a:lnTo>
                  <a:lnTo>
                    <a:pt x="1213" y="599"/>
                  </a:lnTo>
                  <a:lnTo>
                    <a:pt x="1231" y="593"/>
                  </a:lnTo>
                  <a:lnTo>
                    <a:pt x="1249" y="593"/>
                  </a:lnTo>
                  <a:lnTo>
                    <a:pt x="1291" y="593"/>
                  </a:lnTo>
                  <a:lnTo>
                    <a:pt x="1309" y="593"/>
                  </a:lnTo>
                  <a:lnTo>
                    <a:pt x="1327" y="593"/>
                  </a:lnTo>
                  <a:lnTo>
                    <a:pt x="1369" y="593"/>
                  </a:lnTo>
                  <a:lnTo>
                    <a:pt x="1387" y="587"/>
                  </a:lnTo>
                  <a:lnTo>
                    <a:pt x="1405" y="587"/>
                  </a:lnTo>
                  <a:lnTo>
                    <a:pt x="1441" y="587"/>
                  </a:lnTo>
                  <a:lnTo>
                    <a:pt x="1459" y="581"/>
                  </a:lnTo>
                  <a:lnTo>
                    <a:pt x="1477" y="581"/>
                  </a:lnTo>
                  <a:lnTo>
                    <a:pt x="1513" y="581"/>
                  </a:lnTo>
                  <a:lnTo>
                    <a:pt x="1531" y="575"/>
                  </a:lnTo>
                  <a:lnTo>
                    <a:pt x="1531" y="269"/>
                  </a:lnTo>
                  <a:close/>
                </a:path>
              </a:pathLst>
            </a:custGeom>
            <a:solidFill>
              <a:srgbClr val="8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863" y="1653"/>
              <a:ext cx="1531" cy="581"/>
            </a:xfrm>
            <a:custGeom>
              <a:avLst/>
              <a:gdLst>
                <a:gd name="T0" fmla="*/ 1477 w 1531"/>
                <a:gd name="T1" fmla="*/ 563 h 581"/>
                <a:gd name="T2" fmla="*/ 1405 w 1531"/>
                <a:gd name="T3" fmla="*/ 569 h 581"/>
                <a:gd name="T4" fmla="*/ 1327 w 1531"/>
                <a:gd name="T5" fmla="*/ 575 h 581"/>
                <a:gd name="T6" fmla="*/ 1249 w 1531"/>
                <a:gd name="T7" fmla="*/ 575 h 581"/>
                <a:gd name="T8" fmla="*/ 1195 w 1531"/>
                <a:gd name="T9" fmla="*/ 581 h 581"/>
                <a:gd name="T10" fmla="*/ 1117 w 1531"/>
                <a:gd name="T11" fmla="*/ 581 h 581"/>
                <a:gd name="T12" fmla="*/ 1039 w 1531"/>
                <a:gd name="T13" fmla="*/ 581 h 581"/>
                <a:gd name="T14" fmla="*/ 961 w 1531"/>
                <a:gd name="T15" fmla="*/ 575 h 581"/>
                <a:gd name="T16" fmla="*/ 883 w 1531"/>
                <a:gd name="T17" fmla="*/ 575 h 581"/>
                <a:gd name="T18" fmla="*/ 805 w 1531"/>
                <a:gd name="T19" fmla="*/ 569 h 581"/>
                <a:gd name="T20" fmla="*/ 733 w 1531"/>
                <a:gd name="T21" fmla="*/ 563 h 581"/>
                <a:gd name="T22" fmla="*/ 661 w 1531"/>
                <a:gd name="T23" fmla="*/ 557 h 581"/>
                <a:gd name="T24" fmla="*/ 589 w 1531"/>
                <a:gd name="T25" fmla="*/ 545 h 581"/>
                <a:gd name="T26" fmla="*/ 523 w 1531"/>
                <a:gd name="T27" fmla="*/ 533 h 581"/>
                <a:gd name="T28" fmla="*/ 457 w 1531"/>
                <a:gd name="T29" fmla="*/ 521 h 581"/>
                <a:gd name="T30" fmla="*/ 396 w 1531"/>
                <a:gd name="T31" fmla="*/ 509 h 581"/>
                <a:gd name="T32" fmla="*/ 342 w 1531"/>
                <a:gd name="T33" fmla="*/ 497 h 581"/>
                <a:gd name="T34" fmla="*/ 288 w 1531"/>
                <a:gd name="T35" fmla="*/ 485 h 581"/>
                <a:gd name="T36" fmla="*/ 234 w 1531"/>
                <a:gd name="T37" fmla="*/ 467 h 581"/>
                <a:gd name="T38" fmla="*/ 192 w 1531"/>
                <a:gd name="T39" fmla="*/ 450 h 581"/>
                <a:gd name="T40" fmla="*/ 150 w 1531"/>
                <a:gd name="T41" fmla="*/ 438 h 581"/>
                <a:gd name="T42" fmla="*/ 114 w 1531"/>
                <a:gd name="T43" fmla="*/ 420 h 581"/>
                <a:gd name="T44" fmla="*/ 78 w 1531"/>
                <a:gd name="T45" fmla="*/ 396 h 581"/>
                <a:gd name="T46" fmla="*/ 54 w 1531"/>
                <a:gd name="T47" fmla="*/ 378 h 581"/>
                <a:gd name="T48" fmla="*/ 30 w 1531"/>
                <a:gd name="T49" fmla="*/ 360 h 581"/>
                <a:gd name="T50" fmla="*/ 18 w 1531"/>
                <a:gd name="T51" fmla="*/ 342 h 581"/>
                <a:gd name="T52" fmla="*/ 6 w 1531"/>
                <a:gd name="T53" fmla="*/ 318 h 581"/>
                <a:gd name="T54" fmla="*/ 0 w 1531"/>
                <a:gd name="T55" fmla="*/ 300 h 581"/>
                <a:gd name="T56" fmla="*/ 0 w 1531"/>
                <a:gd name="T57" fmla="*/ 282 h 581"/>
                <a:gd name="T58" fmla="*/ 6 w 1531"/>
                <a:gd name="T59" fmla="*/ 258 h 581"/>
                <a:gd name="T60" fmla="*/ 12 w 1531"/>
                <a:gd name="T61" fmla="*/ 246 h 581"/>
                <a:gd name="T62" fmla="*/ 30 w 1531"/>
                <a:gd name="T63" fmla="*/ 222 h 581"/>
                <a:gd name="T64" fmla="*/ 48 w 1531"/>
                <a:gd name="T65" fmla="*/ 204 h 581"/>
                <a:gd name="T66" fmla="*/ 72 w 1531"/>
                <a:gd name="T67" fmla="*/ 186 h 581"/>
                <a:gd name="T68" fmla="*/ 102 w 1531"/>
                <a:gd name="T69" fmla="*/ 168 h 581"/>
                <a:gd name="T70" fmla="*/ 138 w 1531"/>
                <a:gd name="T71" fmla="*/ 150 h 581"/>
                <a:gd name="T72" fmla="*/ 180 w 1531"/>
                <a:gd name="T73" fmla="*/ 132 h 581"/>
                <a:gd name="T74" fmla="*/ 222 w 1531"/>
                <a:gd name="T75" fmla="*/ 114 h 581"/>
                <a:gd name="T76" fmla="*/ 270 w 1531"/>
                <a:gd name="T77" fmla="*/ 96 h 581"/>
                <a:gd name="T78" fmla="*/ 324 w 1531"/>
                <a:gd name="T79" fmla="*/ 84 h 581"/>
                <a:gd name="T80" fmla="*/ 384 w 1531"/>
                <a:gd name="T81" fmla="*/ 72 h 581"/>
                <a:gd name="T82" fmla="*/ 445 w 1531"/>
                <a:gd name="T83" fmla="*/ 60 h 581"/>
                <a:gd name="T84" fmla="*/ 505 w 1531"/>
                <a:gd name="T85" fmla="*/ 48 h 581"/>
                <a:gd name="T86" fmla="*/ 577 w 1531"/>
                <a:gd name="T87" fmla="*/ 36 h 581"/>
                <a:gd name="T88" fmla="*/ 643 w 1531"/>
                <a:gd name="T89" fmla="*/ 24 h 581"/>
                <a:gd name="T90" fmla="*/ 715 w 1531"/>
                <a:gd name="T91" fmla="*/ 18 h 581"/>
                <a:gd name="T92" fmla="*/ 787 w 1531"/>
                <a:gd name="T93" fmla="*/ 12 h 581"/>
                <a:gd name="T94" fmla="*/ 865 w 1531"/>
                <a:gd name="T95" fmla="*/ 6 h 581"/>
                <a:gd name="T96" fmla="*/ 943 w 1531"/>
                <a:gd name="T97" fmla="*/ 0 h 581"/>
                <a:gd name="T98" fmla="*/ 1021 w 1531"/>
                <a:gd name="T99" fmla="*/ 0 h 581"/>
                <a:gd name="T100" fmla="*/ 1099 w 1531"/>
                <a:gd name="T101" fmla="*/ 0 h 581"/>
                <a:gd name="T102" fmla="*/ 1531 w 1531"/>
                <a:gd name="T103" fmla="*/ 557 h 58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531"/>
                <a:gd name="T157" fmla="*/ 0 h 581"/>
                <a:gd name="T158" fmla="*/ 1531 w 1531"/>
                <a:gd name="T159" fmla="*/ 581 h 58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531" h="581">
                  <a:moveTo>
                    <a:pt x="1531" y="557"/>
                  </a:moveTo>
                  <a:lnTo>
                    <a:pt x="1513" y="563"/>
                  </a:lnTo>
                  <a:lnTo>
                    <a:pt x="1477" y="563"/>
                  </a:lnTo>
                  <a:lnTo>
                    <a:pt x="1459" y="563"/>
                  </a:lnTo>
                  <a:lnTo>
                    <a:pt x="1441" y="569"/>
                  </a:lnTo>
                  <a:lnTo>
                    <a:pt x="1405" y="569"/>
                  </a:lnTo>
                  <a:lnTo>
                    <a:pt x="1387" y="569"/>
                  </a:lnTo>
                  <a:lnTo>
                    <a:pt x="1369" y="575"/>
                  </a:lnTo>
                  <a:lnTo>
                    <a:pt x="1327" y="575"/>
                  </a:lnTo>
                  <a:lnTo>
                    <a:pt x="1309" y="575"/>
                  </a:lnTo>
                  <a:lnTo>
                    <a:pt x="1291" y="575"/>
                  </a:lnTo>
                  <a:lnTo>
                    <a:pt x="1249" y="575"/>
                  </a:lnTo>
                  <a:lnTo>
                    <a:pt x="1231" y="575"/>
                  </a:lnTo>
                  <a:lnTo>
                    <a:pt x="1213" y="581"/>
                  </a:lnTo>
                  <a:lnTo>
                    <a:pt x="1195" y="581"/>
                  </a:lnTo>
                  <a:lnTo>
                    <a:pt x="1153" y="581"/>
                  </a:lnTo>
                  <a:lnTo>
                    <a:pt x="1135" y="581"/>
                  </a:lnTo>
                  <a:lnTo>
                    <a:pt x="1117" y="581"/>
                  </a:lnTo>
                  <a:lnTo>
                    <a:pt x="1075" y="581"/>
                  </a:lnTo>
                  <a:lnTo>
                    <a:pt x="1057" y="581"/>
                  </a:lnTo>
                  <a:lnTo>
                    <a:pt x="1039" y="581"/>
                  </a:lnTo>
                  <a:lnTo>
                    <a:pt x="997" y="575"/>
                  </a:lnTo>
                  <a:lnTo>
                    <a:pt x="979" y="575"/>
                  </a:lnTo>
                  <a:lnTo>
                    <a:pt x="961" y="575"/>
                  </a:lnTo>
                  <a:lnTo>
                    <a:pt x="919" y="575"/>
                  </a:lnTo>
                  <a:lnTo>
                    <a:pt x="901" y="575"/>
                  </a:lnTo>
                  <a:lnTo>
                    <a:pt x="883" y="575"/>
                  </a:lnTo>
                  <a:lnTo>
                    <a:pt x="847" y="569"/>
                  </a:lnTo>
                  <a:lnTo>
                    <a:pt x="829" y="569"/>
                  </a:lnTo>
                  <a:lnTo>
                    <a:pt x="805" y="569"/>
                  </a:lnTo>
                  <a:lnTo>
                    <a:pt x="769" y="563"/>
                  </a:lnTo>
                  <a:lnTo>
                    <a:pt x="751" y="563"/>
                  </a:lnTo>
                  <a:lnTo>
                    <a:pt x="733" y="563"/>
                  </a:lnTo>
                  <a:lnTo>
                    <a:pt x="697" y="557"/>
                  </a:lnTo>
                  <a:lnTo>
                    <a:pt x="679" y="557"/>
                  </a:lnTo>
                  <a:lnTo>
                    <a:pt x="661" y="557"/>
                  </a:lnTo>
                  <a:lnTo>
                    <a:pt x="625" y="551"/>
                  </a:lnTo>
                  <a:lnTo>
                    <a:pt x="607" y="545"/>
                  </a:lnTo>
                  <a:lnTo>
                    <a:pt x="589" y="545"/>
                  </a:lnTo>
                  <a:lnTo>
                    <a:pt x="577" y="545"/>
                  </a:lnTo>
                  <a:lnTo>
                    <a:pt x="541" y="539"/>
                  </a:lnTo>
                  <a:lnTo>
                    <a:pt x="523" y="533"/>
                  </a:lnTo>
                  <a:lnTo>
                    <a:pt x="505" y="533"/>
                  </a:lnTo>
                  <a:lnTo>
                    <a:pt x="475" y="527"/>
                  </a:lnTo>
                  <a:lnTo>
                    <a:pt x="457" y="521"/>
                  </a:lnTo>
                  <a:lnTo>
                    <a:pt x="445" y="521"/>
                  </a:lnTo>
                  <a:lnTo>
                    <a:pt x="415" y="515"/>
                  </a:lnTo>
                  <a:lnTo>
                    <a:pt x="396" y="509"/>
                  </a:lnTo>
                  <a:lnTo>
                    <a:pt x="384" y="509"/>
                  </a:lnTo>
                  <a:lnTo>
                    <a:pt x="354" y="503"/>
                  </a:lnTo>
                  <a:lnTo>
                    <a:pt x="342" y="497"/>
                  </a:lnTo>
                  <a:lnTo>
                    <a:pt x="324" y="497"/>
                  </a:lnTo>
                  <a:lnTo>
                    <a:pt x="300" y="485"/>
                  </a:lnTo>
                  <a:lnTo>
                    <a:pt x="288" y="485"/>
                  </a:lnTo>
                  <a:lnTo>
                    <a:pt x="270" y="479"/>
                  </a:lnTo>
                  <a:lnTo>
                    <a:pt x="246" y="473"/>
                  </a:lnTo>
                  <a:lnTo>
                    <a:pt x="234" y="467"/>
                  </a:lnTo>
                  <a:lnTo>
                    <a:pt x="222" y="462"/>
                  </a:lnTo>
                  <a:lnTo>
                    <a:pt x="198" y="456"/>
                  </a:lnTo>
                  <a:lnTo>
                    <a:pt x="192" y="450"/>
                  </a:lnTo>
                  <a:lnTo>
                    <a:pt x="180" y="450"/>
                  </a:lnTo>
                  <a:lnTo>
                    <a:pt x="156" y="438"/>
                  </a:lnTo>
                  <a:lnTo>
                    <a:pt x="150" y="438"/>
                  </a:lnTo>
                  <a:lnTo>
                    <a:pt x="138" y="432"/>
                  </a:lnTo>
                  <a:lnTo>
                    <a:pt x="132" y="426"/>
                  </a:lnTo>
                  <a:lnTo>
                    <a:pt x="114" y="420"/>
                  </a:lnTo>
                  <a:lnTo>
                    <a:pt x="102" y="414"/>
                  </a:lnTo>
                  <a:lnTo>
                    <a:pt x="96" y="408"/>
                  </a:lnTo>
                  <a:lnTo>
                    <a:pt x="78" y="396"/>
                  </a:lnTo>
                  <a:lnTo>
                    <a:pt x="72" y="396"/>
                  </a:lnTo>
                  <a:lnTo>
                    <a:pt x="66" y="390"/>
                  </a:lnTo>
                  <a:lnTo>
                    <a:pt x="54" y="378"/>
                  </a:lnTo>
                  <a:lnTo>
                    <a:pt x="48" y="372"/>
                  </a:lnTo>
                  <a:lnTo>
                    <a:pt x="42" y="372"/>
                  </a:lnTo>
                  <a:lnTo>
                    <a:pt x="30" y="360"/>
                  </a:lnTo>
                  <a:lnTo>
                    <a:pt x="30" y="354"/>
                  </a:lnTo>
                  <a:lnTo>
                    <a:pt x="24" y="348"/>
                  </a:lnTo>
                  <a:lnTo>
                    <a:pt x="18" y="342"/>
                  </a:lnTo>
                  <a:lnTo>
                    <a:pt x="12" y="336"/>
                  </a:lnTo>
                  <a:lnTo>
                    <a:pt x="12" y="330"/>
                  </a:lnTo>
                  <a:lnTo>
                    <a:pt x="6" y="318"/>
                  </a:lnTo>
                  <a:lnTo>
                    <a:pt x="0" y="312"/>
                  </a:lnTo>
                  <a:lnTo>
                    <a:pt x="0" y="300"/>
                  </a:lnTo>
                  <a:lnTo>
                    <a:pt x="0" y="294"/>
                  </a:lnTo>
                  <a:lnTo>
                    <a:pt x="0" y="288"/>
                  </a:lnTo>
                  <a:lnTo>
                    <a:pt x="0" y="282"/>
                  </a:lnTo>
                  <a:lnTo>
                    <a:pt x="0" y="276"/>
                  </a:lnTo>
                  <a:lnTo>
                    <a:pt x="0" y="270"/>
                  </a:lnTo>
                  <a:lnTo>
                    <a:pt x="6" y="258"/>
                  </a:lnTo>
                  <a:lnTo>
                    <a:pt x="6" y="252"/>
                  </a:lnTo>
                  <a:lnTo>
                    <a:pt x="12" y="252"/>
                  </a:lnTo>
                  <a:lnTo>
                    <a:pt x="12" y="246"/>
                  </a:lnTo>
                  <a:lnTo>
                    <a:pt x="18" y="234"/>
                  </a:lnTo>
                  <a:lnTo>
                    <a:pt x="24" y="228"/>
                  </a:lnTo>
                  <a:lnTo>
                    <a:pt x="30" y="222"/>
                  </a:lnTo>
                  <a:lnTo>
                    <a:pt x="36" y="216"/>
                  </a:lnTo>
                  <a:lnTo>
                    <a:pt x="42" y="210"/>
                  </a:lnTo>
                  <a:lnTo>
                    <a:pt x="48" y="204"/>
                  </a:lnTo>
                  <a:lnTo>
                    <a:pt x="60" y="192"/>
                  </a:lnTo>
                  <a:lnTo>
                    <a:pt x="66" y="192"/>
                  </a:lnTo>
                  <a:lnTo>
                    <a:pt x="72" y="186"/>
                  </a:lnTo>
                  <a:lnTo>
                    <a:pt x="90" y="174"/>
                  </a:lnTo>
                  <a:lnTo>
                    <a:pt x="96" y="174"/>
                  </a:lnTo>
                  <a:lnTo>
                    <a:pt x="102" y="168"/>
                  </a:lnTo>
                  <a:lnTo>
                    <a:pt x="120" y="156"/>
                  </a:lnTo>
                  <a:lnTo>
                    <a:pt x="132" y="150"/>
                  </a:lnTo>
                  <a:lnTo>
                    <a:pt x="138" y="150"/>
                  </a:lnTo>
                  <a:lnTo>
                    <a:pt x="156" y="138"/>
                  </a:lnTo>
                  <a:lnTo>
                    <a:pt x="168" y="138"/>
                  </a:lnTo>
                  <a:lnTo>
                    <a:pt x="180" y="132"/>
                  </a:lnTo>
                  <a:lnTo>
                    <a:pt x="198" y="120"/>
                  </a:lnTo>
                  <a:lnTo>
                    <a:pt x="210" y="120"/>
                  </a:lnTo>
                  <a:lnTo>
                    <a:pt x="222" y="114"/>
                  </a:lnTo>
                  <a:lnTo>
                    <a:pt x="246" y="108"/>
                  </a:lnTo>
                  <a:lnTo>
                    <a:pt x="258" y="102"/>
                  </a:lnTo>
                  <a:lnTo>
                    <a:pt x="270" y="96"/>
                  </a:lnTo>
                  <a:lnTo>
                    <a:pt x="288" y="96"/>
                  </a:lnTo>
                  <a:lnTo>
                    <a:pt x="312" y="90"/>
                  </a:lnTo>
                  <a:lnTo>
                    <a:pt x="324" y="84"/>
                  </a:lnTo>
                  <a:lnTo>
                    <a:pt x="342" y="78"/>
                  </a:lnTo>
                  <a:lnTo>
                    <a:pt x="366" y="72"/>
                  </a:lnTo>
                  <a:lnTo>
                    <a:pt x="384" y="72"/>
                  </a:lnTo>
                  <a:lnTo>
                    <a:pt x="396" y="66"/>
                  </a:lnTo>
                  <a:lnTo>
                    <a:pt x="427" y="60"/>
                  </a:lnTo>
                  <a:lnTo>
                    <a:pt x="445" y="60"/>
                  </a:lnTo>
                  <a:lnTo>
                    <a:pt x="457" y="54"/>
                  </a:lnTo>
                  <a:lnTo>
                    <a:pt x="493" y="48"/>
                  </a:lnTo>
                  <a:lnTo>
                    <a:pt x="505" y="48"/>
                  </a:lnTo>
                  <a:lnTo>
                    <a:pt x="523" y="42"/>
                  </a:lnTo>
                  <a:lnTo>
                    <a:pt x="559" y="36"/>
                  </a:lnTo>
                  <a:lnTo>
                    <a:pt x="577" y="36"/>
                  </a:lnTo>
                  <a:lnTo>
                    <a:pt x="589" y="30"/>
                  </a:lnTo>
                  <a:lnTo>
                    <a:pt x="625" y="30"/>
                  </a:lnTo>
                  <a:lnTo>
                    <a:pt x="643" y="24"/>
                  </a:lnTo>
                  <a:lnTo>
                    <a:pt x="661" y="24"/>
                  </a:lnTo>
                  <a:lnTo>
                    <a:pt x="697" y="18"/>
                  </a:lnTo>
                  <a:lnTo>
                    <a:pt x="715" y="18"/>
                  </a:lnTo>
                  <a:lnTo>
                    <a:pt x="733" y="18"/>
                  </a:lnTo>
                  <a:lnTo>
                    <a:pt x="769" y="12"/>
                  </a:lnTo>
                  <a:lnTo>
                    <a:pt x="787" y="12"/>
                  </a:lnTo>
                  <a:lnTo>
                    <a:pt x="805" y="12"/>
                  </a:lnTo>
                  <a:lnTo>
                    <a:pt x="829" y="6"/>
                  </a:lnTo>
                  <a:lnTo>
                    <a:pt x="865" y="6"/>
                  </a:lnTo>
                  <a:lnTo>
                    <a:pt x="883" y="6"/>
                  </a:lnTo>
                  <a:lnTo>
                    <a:pt x="901" y="6"/>
                  </a:lnTo>
                  <a:lnTo>
                    <a:pt x="943" y="0"/>
                  </a:lnTo>
                  <a:lnTo>
                    <a:pt x="961" y="0"/>
                  </a:lnTo>
                  <a:lnTo>
                    <a:pt x="979" y="0"/>
                  </a:lnTo>
                  <a:lnTo>
                    <a:pt x="1021" y="0"/>
                  </a:lnTo>
                  <a:lnTo>
                    <a:pt x="1039" y="0"/>
                  </a:lnTo>
                  <a:lnTo>
                    <a:pt x="1057" y="0"/>
                  </a:lnTo>
                  <a:lnTo>
                    <a:pt x="1099" y="0"/>
                  </a:lnTo>
                  <a:lnTo>
                    <a:pt x="1117" y="0"/>
                  </a:lnTo>
                  <a:lnTo>
                    <a:pt x="1117" y="288"/>
                  </a:lnTo>
                  <a:lnTo>
                    <a:pt x="1531" y="557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2383095" y="2776780"/>
            <a:ext cx="3587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  <a:endParaRPr lang="en-US" altLang="zh-CN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7%</a:t>
            </a: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3311782" y="3049830"/>
            <a:ext cx="3873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其他</a:t>
            </a:r>
            <a:endParaRPr lang="en-US" altLang="zh-CN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10%</a:t>
            </a:r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2634233" y="4947546"/>
            <a:ext cx="3873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endParaRPr lang="en-US" altLang="zh-CN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27%</a:t>
            </a:r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575975" y="2973630"/>
            <a:ext cx="3873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endParaRPr lang="en-US" altLang="zh-CN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56%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7" name="Group 20"/>
          <p:cNvGrpSpPr>
            <a:grpSpLocks/>
          </p:cNvGrpSpPr>
          <p:nvPr/>
        </p:nvGrpSpPr>
        <p:grpSpPr bwMode="auto">
          <a:xfrm>
            <a:off x="4981832" y="3216517"/>
            <a:ext cx="3268663" cy="1765300"/>
            <a:chOff x="3043" y="1724"/>
            <a:chExt cx="2486" cy="1031"/>
          </a:xfrm>
        </p:grpSpPr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4334" y="1724"/>
              <a:ext cx="78" cy="605"/>
            </a:xfrm>
            <a:custGeom>
              <a:avLst/>
              <a:gdLst>
                <a:gd name="T0" fmla="*/ 0 w 78"/>
                <a:gd name="T1" fmla="*/ 294 h 605"/>
                <a:gd name="T2" fmla="*/ 78 w 78"/>
                <a:gd name="T3" fmla="*/ 0 h 605"/>
                <a:gd name="T4" fmla="*/ 78 w 78"/>
                <a:gd name="T5" fmla="*/ 312 h 605"/>
                <a:gd name="T6" fmla="*/ 0 w 78"/>
                <a:gd name="T7" fmla="*/ 605 h 605"/>
                <a:gd name="T8" fmla="*/ 0 w 78"/>
                <a:gd name="T9" fmla="*/ 294 h 6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605"/>
                <a:gd name="T17" fmla="*/ 78 w 78"/>
                <a:gd name="T18" fmla="*/ 605 h 6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605">
                  <a:moveTo>
                    <a:pt x="0" y="294"/>
                  </a:moveTo>
                  <a:lnTo>
                    <a:pt x="78" y="0"/>
                  </a:lnTo>
                  <a:lnTo>
                    <a:pt x="78" y="312"/>
                  </a:lnTo>
                  <a:lnTo>
                    <a:pt x="0" y="605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004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4334" y="1724"/>
              <a:ext cx="78" cy="294"/>
            </a:xfrm>
            <a:custGeom>
              <a:avLst/>
              <a:gdLst>
                <a:gd name="T0" fmla="*/ 0 w 78"/>
                <a:gd name="T1" fmla="*/ 0 h 294"/>
                <a:gd name="T2" fmla="*/ 18 w 78"/>
                <a:gd name="T3" fmla="*/ 0 h 294"/>
                <a:gd name="T4" fmla="*/ 60 w 78"/>
                <a:gd name="T5" fmla="*/ 0 h 294"/>
                <a:gd name="T6" fmla="*/ 78 w 78"/>
                <a:gd name="T7" fmla="*/ 0 h 294"/>
                <a:gd name="T8" fmla="*/ 0 w 78"/>
                <a:gd name="T9" fmla="*/ 294 h 294"/>
                <a:gd name="T10" fmla="*/ 0 w 78"/>
                <a:gd name="T11" fmla="*/ 0 h 2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8"/>
                <a:gd name="T19" fmla="*/ 0 h 294"/>
                <a:gd name="T20" fmla="*/ 78 w 78"/>
                <a:gd name="T21" fmla="*/ 294 h 2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8" h="294">
                  <a:moveTo>
                    <a:pt x="0" y="0"/>
                  </a:moveTo>
                  <a:lnTo>
                    <a:pt x="18" y="0"/>
                  </a:lnTo>
                  <a:lnTo>
                    <a:pt x="60" y="0"/>
                  </a:lnTo>
                  <a:lnTo>
                    <a:pt x="78" y="0"/>
                  </a:lnTo>
                  <a:lnTo>
                    <a:pt x="0" y="2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4376" y="1742"/>
              <a:ext cx="348" cy="587"/>
            </a:xfrm>
            <a:custGeom>
              <a:avLst/>
              <a:gdLst>
                <a:gd name="T0" fmla="*/ 0 w 348"/>
                <a:gd name="T1" fmla="*/ 276 h 587"/>
                <a:gd name="T2" fmla="*/ 348 w 348"/>
                <a:gd name="T3" fmla="*/ 0 h 587"/>
                <a:gd name="T4" fmla="*/ 348 w 348"/>
                <a:gd name="T5" fmla="*/ 312 h 587"/>
                <a:gd name="T6" fmla="*/ 0 w 348"/>
                <a:gd name="T7" fmla="*/ 587 h 587"/>
                <a:gd name="T8" fmla="*/ 0 w 348"/>
                <a:gd name="T9" fmla="*/ 276 h 5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8"/>
                <a:gd name="T16" fmla="*/ 0 h 587"/>
                <a:gd name="T17" fmla="*/ 348 w 348"/>
                <a:gd name="T18" fmla="*/ 587 h 5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8" h="587">
                  <a:moveTo>
                    <a:pt x="0" y="276"/>
                  </a:moveTo>
                  <a:lnTo>
                    <a:pt x="348" y="0"/>
                  </a:lnTo>
                  <a:lnTo>
                    <a:pt x="348" y="312"/>
                  </a:lnTo>
                  <a:lnTo>
                    <a:pt x="0" y="587"/>
                  </a:lnTo>
                  <a:lnTo>
                    <a:pt x="0" y="276"/>
                  </a:lnTo>
                  <a:close/>
                </a:path>
              </a:pathLst>
            </a:custGeom>
            <a:solidFill>
              <a:srgbClr val="8080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4376" y="1724"/>
              <a:ext cx="348" cy="294"/>
            </a:xfrm>
            <a:custGeom>
              <a:avLst/>
              <a:gdLst>
                <a:gd name="T0" fmla="*/ 78 w 348"/>
                <a:gd name="T1" fmla="*/ 0 h 294"/>
                <a:gd name="T2" fmla="*/ 96 w 348"/>
                <a:gd name="T3" fmla="*/ 0 h 294"/>
                <a:gd name="T4" fmla="*/ 114 w 348"/>
                <a:gd name="T5" fmla="*/ 0 h 294"/>
                <a:gd name="T6" fmla="*/ 156 w 348"/>
                <a:gd name="T7" fmla="*/ 0 h 294"/>
                <a:gd name="T8" fmla="*/ 174 w 348"/>
                <a:gd name="T9" fmla="*/ 0 h 294"/>
                <a:gd name="T10" fmla="*/ 192 w 348"/>
                <a:gd name="T11" fmla="*/ 0 h 294"/>
                <a:gd name="T12" fmla="*/ 216 w 348"/>
                <a:gd name="T13" fmla="*/ 6 h 294"/>
                <a:gd name="T14" fmla="*/ 234 w 348"/>
                <a:gd name="T15" fmla="*/ 6 h 294"/>
                <a:gd name="T16" fmla="*/ 252 w 348"/>
                <a:gd name="T17" fmla="*/ 6 h 294"/>
                <a:gd name="T18" fmla="*/ 288 w 348"/>
                <a:gd name="T19" fmla="*/ 6 h 294"/>
                <a:gd name="T20" fmla="*/ 312 w 348"/>
                <a:gd name="T21" fmla="*/ 12 h 294"/>
                <a:gd name="T22" fmla="*/ 330 w 348"/>
                <a:gd name="T23" fmla="*/ 12 h 294"/>
                <a:gd name="T24" fmla="*/ 348 w 348"/>
                <a:gd name="T25" fmla="*/ 12 h 294"/>
                <a:gd name="T26" fmla="*/ 0 w 348"/>
                <a:gd name="T27" fmla="*/ 294 h 294"/>
                <a:gd name="T28" fmla="*/ 78 w 348"/>
                <a:gd name="T29" fmla="*/ 0 h 2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8"/>
                <a:gd name="T46" fmla="*/ 0 h 294"/>
                <a:gd name="T47" fmla="*/ 348 w 348"/>
                <a:gd name="T48" fmla="*/ 294 h 2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8" h="294">
                  <a:moveTo>
                    <a:pt x="78" y="0"/>
                  </a:moveTo>
                  <a:lnTo>
                    <a:pt x="96" y="0"/>
                  </a:lnTo>
                  <a:lnTo>
                    <a:pt x="114" y="0"/>
                  </a:lnTo>
                  <a:lnTo>
                    <a:pt x="156" y="0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216" y="6"/>
                  </a:lnTo>
                  <a:lnTo>
                    <a:pt x="234" y="6"/>
                  </a:lnTo>
                  <a:lnTo>
                    <a:pt x="252" y="6"/>
                  </a:lnTo>
                  <a:lnTo>
                    <a:pt x="288" y="6"/>
                  </a:lnTo>
                  <a:lnTo>
                    <a:pt x="312" y="12"/>
                  </a:lnTo>
                  <a:lnTo>
                    <a:pt x="330" y="12"/>
                  </a:lnTo>
                  <a:lnTo>
                    <a:pt x="348" y="12"/>
                  </a:lnTo>
                  <a:lnTo>
                    <a:pt x="0" y="29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25"/>
            <p:cNvSpPr>
              <a:spLocks/>
            </p:cNvSpPr>
            <p:nvPr/>
          </p:nvSpPr>
          <p:spPr bwMode="auto">
            <a:xfrm>
              <a:off x="4508" y="1916"/>
              <a:ext cx="1021" cy="431"/>
            </a:xfrm>
            <a:custGeom>
              <a:avLst/>
              <a:gdLst>
                <a:gd name="T0" fmla="*/ 0 w 1021"/>
                <a:gd name="T1" fmla="*/ 120 h 431"/>
                <a:gd name="T2" fmla="*/ 1021 w 1021"/>
                <a:gd name="T3" fmla="*/ 0 h 431"/>
                <a:gd name="T4" fmla="*/ 1021 w 1021"/>
                <a:gd name="T5" fmla="*/ 312 h 431"/>
                <a:gd name="T6" fmla="*/ 0 w 1021"/>
                <a:gd name="T7" fmla="*/ 431 h 431"/>
                <a:gd name="T8" fmla="*/ 0 w 1021"/>
                <a:gd name="T9" fmla="*/ 120 h 4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1"/>
                <a:gd name="T16" fmla="*/ 0 h 431"/>
                <a:gd name="T17" fmla="*/ 1021 w 1021"/>
                <a:gd name="T18" fmla="*/ 431 h 4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1" h="431">
                  <a:moveTo>
                    <a:pt x="0" y="120"/>
                  </a:moveTo>
                  <a:lnTo>
                    <a:pt x="1021" y="0"/>
                  </a:lnTo>
                  <a:lnTo>
                    <a:pt x="1021" y="312"/>
                  </a:lnTo>
                  <a:lnTo>
                    <a:pt x="0" y="431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1A1A4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26"/>
            <p:cNvSpPr>
              <a:spLocks/>
            </p:cNvSpPr>
            <p:nvPr/>
          </p:nvSpPr>
          <p:spPr bwMode="auto">
            <a:xfrm>
              <a:off x="4508" y="1754"/>
              <a:ext cx="1021" cy="282"/>
            </a:xfrm>
            <a:custGeom>
              <a:avLst/>
              <a:gdLst>
                <a:gd name="T0" fmla="*/ 348 w 1021"/>
                <a:gd name="T1" fmla="*/ 0 h 282"/>
                <a:gd name="T2" fmla="*/ 366 w 1021"/>
                <a:gd name="T3" fmla="*/ 0 h 282"/>
                <a:gd name="T4" fmla="*/ 402 w 1021"/>
                <a:gd name="T5" fmla="*/ 6 h 282"/>
                <a:gd name="T6" fmla="*/ 420 w 1021"/>
                <a:gd name="T7" fmla="*/ 6 h 282"/>
                <a:gd name="T8" fmla="*/ 438 w 1021"/>
                <a:gd name="T9" fmla="*/ 12 h 282"/>
                <a:gd name="T10" fmla="*/ 474 w 1021"/>
                <a:gd name="T11" fmla="*/ 12 h 282"/>
                <a:gd name="T12" fmla="*/ 492 w 1021"/>
                <a:gd name="T13" fmla="*/ 18 h 282"/>
                <a:gd name="T14" fmla="*/ 511 w 1021"/>
                <a:gd name="T15" fmla="*/ 18 h 282"/>
                <a:gd name="T16" fmla="*/ 529 w 1021"/>
                <a:gd name="T17" fmla="*/ 18 h 282"/>
                <a:gd name="T18" fmla="*/ 565 w 1021"/>
                <a:gd name="T19" fmla="*/ 24 h 282"/>
                <a:gd name="T20" fmla="*/ 583 w 1021"/>
                <a:gd name="T21" fmla="*/ 30 h 282"/>
                <a:gd name="T22" fmla="*/ 595 w 1021"/>
                <a:gd name="T23" fmla="*/ 30 h 282"/>
                <a:gd name="T24" fmla="*/ 631 w 1021"/>
                <a:gd name="T25" fmla="*/ 36 h 282"/>
                <a:gd name="T26" fmla="*/ 649 w 1021"/>
                <a:gd name="T27" fmla="*/ 42 h 282"/>
                <a:gd name="T28" fmla="*/ 661 w 1021"/>
                <a:gd name="T29" fmla="*/ 42 h 282"/>
                <a:gd name="T30" fmla="*/ 691 w 1021"/>
                <a:gd name="T31" fmla="*/ 48 h 282"/>
                <a:gd name="T32" fmla="*/ 709 w 1021"/>
                <a:gd name="T33" fmla="*/ 54 h 282"/>
                <a:gd name="T34" fmla="*/ 727 w 1021"/>
                <a:gd name="T35" fmla="*/ 54 h 282"/>
                <a:gd name="T36" fmla="*/ 757 w 1021"/>
                <a:gd name="T37" fmla="*/ 60 h 282"/>
                <a:gd name="T38" fmla="*/ 769 w 1021"/>
                <a:gd name="T39" fmla="*/ 66 h 282"/>
                <a:gd name="T40" fmla="*/ 781 w 1021"/>
                <a:gd name="T41" fmla="*/ 72 h 282"/>
                <a:gd name="T42" fmla="*/ 799 w 1021"/>
                <a:gd name="T43" fmla="*/ 72 h 282"/>
                <a:gd name="T44" fmla="*/ 823 w 1021"/>
                <a:gd name="T45" fmla="*/ 78 h 282"/>
                <a:gd name="T46" fmla="*/ 835 w 1021"/>
                <a:gd name="T47" fmla="*/ 84 h 282"/>
                <a:gd name="T48" fmla="*/ 853 w 1021"/>
                <a:gd name="T49" fmla="*/ 90 h 282"/>
                <a:gd name="T50" fmla="*/ 877 w 1021"/>
                <a:gd name="T51" fmla="*/ 96 h 282"/>
                <a:gd name="T52" fmla="*/ 889 w 1021"/>
                <a:gd name="T53" fmla="*/ 102 h 282"/>
                <a:gd name="T54" fmla="*/ 901 w 1021"/>
                <a:gd name="T55" fmla="*/ 102 h 282"/>
                <a:gd name="T56" fmla="*/ 925 w 1021"/>
                <a:gd name="T57" fmla="*/ 114 h 282"/>
                <a:gd name="T58" fmla="*/ 937 w 1021"/>
                <a:gd name="T59" fmla="*/ 114 h 282"/>
                <a:gd name="T60" fmla="*/ 943 w 1021"/>
                <a:gd name="T61" fmla="*/ 120 h 282"/>
                <a:gd name="T62" fmla="*/ 955 w 1021"/>
                <a:gd name="T63" fmla="*/ 126 h 282"/>
                <a:gd name="T64" fmla="*/ 979 w 1021"/>
                <a:gd name="T65" fmla="*/ 132 h 282"/>
                <a:gd name="T66" fmla="*/ 985 w 1021"/>
                <a:gd name="T67" fmla="*/ 138 h 282"/>
                <a:gd name="T68" fmla="*/ 997 w 1021"/>
                <a:gd name="T69" fmla="*/ 144 h 282"/>
                <a:gd name="T70" fmla="*/ 1015 w 1021"/>
                <a:gd name="T71" fmla="*/ 150 h 282"/>
                <a:gd name="T72" fmla="*/ 1021 w 1021"/>
                <a:gd name="T73" fmla="*/ 156 h 282"/>
                <a:gd name="T74" fmla="*/ 0 w 1021"/>
                <a:gd name="T75" fmla="*/ 282 h 282"/>
                <a:gd name="T76" fmla="*/ 348 w 1021"/>
                <a:gd name="T77" fmla="*/ 0 h 28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21"/>
                <a:gd name="T118" fmla="*/ 0 h 282"/>
                <a:gd name="T119" fmla="*/ 1021 w 1021"/>
                <a:gd name="T120" fmla="*/ 282 h 28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21" h="282">
                  <a:moveTo>
                    <a:pt x="348" y="0"/>
                  </a:moveTo>
                  <a:lnTo>
                    <a:pt x="366" y="0"/>
                  </a:lnTo>
                  <a:lnTo>
                    <a:pt x="402" y="6"/>
                  </a:lnTo>
                  <a:lnTo>
                    <a:pt x="420" y="6"/>
                  </a:lnTo>
                  <a:lnTo>
                    <a:pt x="438" y="12"/>
                  </a:lnTo>
                  <a:lnTo>
                    <a:pt x="474" y="12"/>
                  </a:lnTo>
                  <a:lnTo>
                    <a:pt x="492" y="18"/>
                  </a:lnTo>
                  <a:lnTo>
                    <a:pt x="511" y="18"/>
                  </a:lnTo>
                  <a:lnTo>
                    <a:pt x="529" y="18"/>
                  </a:lnTo>
                  <a:lnTo>
                    <a:pt x="565" y="24"/>
                  </a:lnTo>
                  <a:lnTo>
                    <a:pt x="583" y="30"/>
                  </a:lnTo>
                  <a:lnTo>
                    <a:pt x="595" y="30"/>
                  </a:lnTo>
                  <a:lnTo>
                    <a:pt x="631" y="36"/>
                  </a:lnTo>
                  <a:lnTo>
                    <a:pt x="649" y="42"/>
                  </a:lnTo>
                  <a:lnTo>
                    <a:pt x="661" y="42"/>
                  </a:lnTo>
                  <a:lnTo>
                    <a:pt x="691" y="48"/>
                  </a:lnTo>
                  <a:lnTo>
                    <a:pt x="709" y="54"/>
                  </a:lnTo>
                  <a:lnTo>
                    <a:pt x="727" y="54"/>
                  </a:lnTo>
                  <a:lnTo>
                    <a:pt x="757" y="60"/>
                  </a:lnTo>
                  <a:lnTo>
                    <a:pt x="769" y="66"/>
                  </a:lnTo>
                  <a:lnTo>
                    <a:pt x="781" y="72"/>
                  </a:lnTo>
                  <a:lnTo>
                    <a:pt x="799" y="72"/>
                  </a:lnTo>
                  <a:lnTo>
                    <a:pt x="823" y="78"/>
                  </a:lnTo>
                  <a:lnTo>
                    <a:pt x="835" y="84"/>
                  </a:lnTo>
                  <a:lnTo>
                    <a:pt x="853" y="90"/>
                  </a:lnTo>
                  <a:lnTo>
                    <a:pt x="877" y="96"/>
                  </a:lnTo>
                  <a:lnTo>
                    <a:pt x="889" y="102"/>
                  </a:lnTo>
                  <a:lnTo>
                    <a:pt x="901" y="102"/>
                  </a:lnTo>
                  <a:lnTo>
                    <a:pt x="925" y="114"/>
                  </a:lnTo>
                  <a:lnTo>
                    <a:pt x="937" y="114"/>
                  </a:lnTo>
                  <a:lnTo>
                    <a:pt x="943" y="120"/>
                  </a:lnTo>
                  <a:lnTo>
                    <a:pt x="955" y="126"/>
                  </a:lnTo>
                  <a:lnTo>
                    <a:pt x="979" y="132"/>
                  </a:lnTo>
                  <a:lnTo>
                    <a:pt x="985" y="138"/>
                  </a:lnTo>
                  <a:lnTo>
                    <a:pt x="997" y="144"/>
                  </a:lnTo>
                  <a:lnTo>
                    <a:pt x="1015" y="150"/>
                  </a:lnTo>
                  <a:lnTo>
                    <a:pt x="1021" y="156"/>
                  </a:lnTo>
                  <a:lnTo>
                    <a:pt x="0" y="282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3333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3043" y="2150"/>
              <a:ext cx="2258" cy="605"/>
            </a:xfrm>
            <a:custGeom>
              <a:avLst/>
              <a:gdLst>
                <a:gd name="T0" fmla="*/ 2252 w 2258"/>
                <a:gd name="T1" fmla="*/ 24 h 605"/>
                <a:gd name="T2" fmla="*/ 2234 w 2258"/>
                <a:gd name="T3" fmla="*/ 60 h 605"/>
                <a:gd name="T4" fmla="*/ 2198 w 2258"/>
                <a:gd name="T5" fmla="*/ 96 h 605"/>
                <a:gd name="T6" fmla="*/ 2150 w 2258"/>
                <a:gd name="T7" fmla="*/ 120 h 605"/>
                <a:gd name="T8" fmla="*/ 2084 w 2258"/>
                <a:gd name="T9" fmla="*/ 155 h 605"/>
                <a:gd name="T10" fmla="*/ 2006 w 2258"/>
                <a:gd name="T11" fmla="*/ 185 h 605"/>
                <a:gd name="T12" fmla="*/ 1927 w 2258"/>
                <a:gd name="T13" fmla="*/ 203 h 605"/>
                <a:gd name="T14" fmla="*/ 1819 w 2258"/>
                <a:gd name="T15" fmla="*/ 227 h 605"/>
                <a:gd name="T16" fmla="*/ 1711 w 2258"/>
                <a:gd name="T17" fmla="*/ 251 h 605"/>
                <a:gd name="T18" fmla="*/ 1603 w 2258"/>
                <a:gd name="T19" fmla="*/ 263 h 605"/>
                <a:gd name="T20" fmla="*/ 1477 w 2258"/>
                <a:gd name="T21" fmla="*/ 275 h 605"/>
                <a:gd name="T22" fmla="*/ 1345 w 2258"/>
                <a:gd name="T23" fmla="*/ 287 h 605"/>
                <a:gd name="T24" fmla="*/ 1225 w 2258"/>
                <a:gd name="T25" fmla="*/ 293 h 605"/>
                <a:gd name="T26" fmla="*/ 1087 w 2258"/>
                <a:gd name="T27" fmla="*/ 293 h 605"/>
                <a:gd name="T28" fmla="*/ 949 w 2258"/>
                <a:gd name="T29" fmla="*/ 287 h 605"/>
                <a:gd name="T30" fmla="*/ 835 w 2258"/>
                <a:gd name="T31" fmla="*/ 281 h 605"/>
                <a:gd name="T32" fmla="*/ 703 w 2258"/>
                <a:gd name="T33" fmla="*/ 269 h 605"/>
                <a:gd name="T34" fmla="*/ 583 w 2258"/>
                <a:gd name="T35" fmla="*/ 257 h 605"/>
                <a:gd name="T36" fmla="*/ 481 w 2258"/>
                <a:gd name="T37" fmla="*/ 239 h 605"/>
                <a:gd name="T38" fmla="*/ 373 w 2258"/>
                <a:gd name="T39" fmla="*/ 215 h 605"/>
                <a:gd name="T40" fmla="*/ 276 w 2258"/>
                <a:gd name="T41" fmla="*/ 191 h 605"/>
                <a:gd name="T42" fmla="*/ 204 w 2258"/>
                <a:gd name="T43" fmla="*/ 167 h 605"/>
                <a:gd name="T44" fmla="*/ 132 w 2258"/>
                <a:gd name="T45" fmla="*/ 137 h 605"/>
                <a:gd name="T46" fmla="*/ 72 w 2258"/>
                <a:gd name="T47" fmla="*/ 102 h 605"/>
                <a:gd name="T48" fmla="*/ 36 w 2258"/>
                <a:gd name="T49" fmla="*/ 72 h 605"/>
                <a:gd name="T50" fmla="*/ 12 w 2258"/>
                <a:gd name="T51" fmla="*/ 42 h 605"/>
                <a:gd name="T52" fmla="*/ 0 w 2258"/>
                <a:gd name="T53" fmla="*/ 6 h 605"/>
                <a:gd name="T54" fmla="*/ 0 w 2258"/>
                <a:gd name="T55" fmla="*/ 329 h 605"/>
                <a:gd name="T56" fmla="*/ 18 w 2258"/>
                <a:gd name="T57" fmla="*/ 365 h 605"/>
                <a:gd name="T58" fmla="*/ 48 w 2258"/>
                <a:gd name="T59" fmla="*/ 395 h 605"/>
                <a:gd name="T60" fmla="*/ 96 w 2258"/>
                <a:gd name="T61" fmla="*/ 431 h 605"/>
                <a:gd name="T62" fmla="*/ 162 w 2258"/>
                <a:gd name="T63" fmla="*/ 461 h 605"/>
                <a:gd name="T64" fmla="*/ 228 w 2258"/>
                <a:gd name="T65" fmla="*/ 485 h 605"/>
                <a:gd name="T66" fmla="*/ 319 w 2258"/>
                <a:gd name="T67" fmla="*/ 515 h 605"/>
                <a:gd name="T68" fmla="*/ 415 w 2258"/>
                <a:gd name="T69" fmla="*/ 539 h 605"/>
                <a:gd name="T70" fmla="*/ 511 w 2258"/>
                <a:gd name="T71" fmla="*/ 557 h 605"/>
                <a:gd name="T72" fmla="*/ 631 w 2258"/>
                <a:gd name="T73" fmla="*/ 575 h 605"/>
                <a:gd name="T74" fmla="*/ 763 w 2258"/>
                <a:gd name="T75" fmla="*/ 587 h 605"/>
                <a:gd name="T76" fmla="*/ 871 w 2258"/>
                <a:gd name="T77" fmla="*/ 593 h 605"/>
                <a:gd name="T78" fmla="*/ 1009 w 2258"/>
                <a:gd name="T79" fmla="*/ 599 h 605"/>
                <a:gd name="T80" fmla="*/ 1147 w 2258"/>
                <a:gd name="T81" fmla="*/ 605 h 605"/>
                <a:gd name="T82" fmla="*/ 1267 w 2258"/>
                <a:gd name="T83" fmla="*/ 599 h 605"/>
                <a:gd name="T84" fmla="*/ 1399 w 2258"/>
                <a:gd name="T85" fmla="*/ 593 h 605"/>
                <a:gd name="T86" fmla="*/ 1531 w 2258"/>
                <a:gd name="T87" fmla="*/ 581 h 605"/>
                <a:gd name="T88" fmla="*/ 1639 w 2258"/>
                <a:gd name="T89" fmla="*/ 569 h 605"/>
                <a:gd name="T90" fmla="*/ 1759 w 2258"/>
                <a:gd name="T91" fmla="*/ 551 h 605"/>
                <a:gd name="T92" fmla="*/ 1867 w 2258"/>
                <a:gd name="T93" fmla="*/ 533 h 605"/>
                <a:gd name="T94" fmla="*/ 1951 w 2258"/>
                <a:gd name="T95" fmla="*/ 509 h 605"/>
                <a:gd name="T96" fmla="*/ 2042 w 2258"/>
                <a:gd name="T97" fmla="*/ 485 h 605"/>
                <a:gd name="T98" fmla="*/ 2114 w 2258"/>
                <a:gd name="T99" fmla="*/ 455 h 605"/>
                <a:gd name="T100" fmla="*/ 2168 w 2258"/>
                <a:gd name="T101" fmla="*/ 425 h 605"/>
                <a:gd name="T102" fmla="*/ 2210 w 2258"/>
                <a:gd name="T103" fmla="*/ 389 h 605"/>
                <a:gd name="T104" fmla="*/ 2240 w 2258"/>
                <a:gd name="T105" fmla="*/ 353 h 605"/>
                <a:gd name="T106" fmla="*/ 2252 w 2258"/>
                <a:gd name="T107" fmla="*/ 323 h 60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258"/>
                <a:gd name="T163" fmla="*/ 0 h 605"/>
                <a:gd name="T164" fmla="*/ 2258 w 2258"/>
                <a:gd name="T165" fmla="*/ 605 h 605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258" h="605">
                  <a:moveTo>
                    <a:pt x="2258" y="0"/>
                  </a:moveTo>
                  <a:lnTo>
                    <a:pt x="2258" y="6"/>
                  </a:lnTo>
                  <a:lnTo>
                    <a:pt x="2252" y="12"/>
                  </a:lnTo>
                  <a:lnTo>
                    <a:pt x="2252" y="18"/>
                  </a:lnTo>
                  <a:lnTo>
                    <a:pt x="2252" y="24"/>
                  </a:lnTo>
                  <a:lnTo>
                    <a:pt x="2246" y="36"/>
                  </a:lnTo>
                  <a:lnTo>
                    <a:pt x="2246" y="42"/>
                  </a:lnTo>
                  <a:lnTo>
                    <a:pt x="2240" y="42"/>
                  </a:lnTo>
                  <a:lnTo>
                    <a:pt x="2234" y="54"/>
                  </a:lnTo>
                  <a:lnTo>
                    <a:pt x="2234" y="60"/>
                  </a:lnTo>
                  <a:lnTo>
                    <a:pt x="2228" y="66"/>
                  </a:lnTo>
                  <a:lnTo>
                    <a:pt x="2216" y="72"/>
                  </a:lnTo>
                  <a:lnTo>
                    <a:pt x="2210" y="78"/>
                  </a:lnTo>
                  <a:lnTo>
                    <a:pt x="2210" y="84"/>
                  </a:lnTo>
                  <a:lnTo>
                    <a:pt x="2198" y="96"/>
                  </a:lnTo>
                  <a:lnTo>
                    <a:pt x="2186" y="102"/>
                  </a:lnTo>
                  <a:lnTo>
                    <a:pt x="2180" y="102"/>
                  </a:lnTo>
                  <a:lnTo>
                    <a:pt x="2168" y="114"/>
                  </a:lnTo>
                  <a:lnTo>
                    <a:pt x="2156" y="120"/>
                  </a:lnTo>
                  <a:lnTo>
                    <a:pt x="2150" y="120"/>
                  </a:lnTo>
                  <a:lnTo>
                    <a:pt x="2132" y="131"/>
                  </a:lnTo>
                  <a:lnTo>
                    <a:pt x="2126" y="137"/>
                  </a:lnTo>
                  <a:lnTo>
                    <a:pt x="2114" y="143"/>
                  </a:lnTo>
                  <a:lnTo>
                    <a:pt x="2096" y="149"/>
                  </a:lnTo>
                  <a:lnTo>
                    <a:pt x="2084" y="155"/>
                  </a:lnTo>
                  <a:lnTo>
                    <a:pt x="2072" y="155"/>
                  </a:lnTo>
                  <a:lnTo>
                    <a:pt x="2054" y="167"/>
                  </a:lnTo>
                  <a:lnTo>
                    <a:pt x="2042" y="173"/>
                  </a:lnTo>
                  <a:lnTo>
                    <a:pt x="2030" y="173"/>
                  </a:lnTo>
                  <a:lnTo>
                    <a:pt x="2006" y="185"/>
                  </a:lnTo>
                  <a:lnTo>
                    <a:pt x="1994" y="185"/>
                  </a:lnTo>
                  <a:lnTo>
                    <a:pt x="1982" y="191"/>
                  </a:lnTo>
                  <a:lnTo>
                    <a:pt x="1951" y="197"/>
                  </a:lnTo>
                  <a:lnTo>
                    <a:pt x="1939" y="203"/>
                  </a:lnTo>
                  <a:lnTo>
                    <a:pt x="1927" y="203"/>
                  </a:lnTo>
                  <a:lnTo>
                    <a:pt x="1897" y="215"/>
                  </a:lnTo>
                  <a:lnTo>
                    <a:pt x="1885" y="215"/>
                  </a:lnTo>
                  <a:lnTo>
                    <a:pt x="1867" y="221"/>
                  </a:lnTo>
                  <a:lnTo>
                    <a:pt x="1837" y="227"/>
                  </a:lnTo>
                  <a:lnTo>
                    <a:pt x="1819" y="227"/>
                  </a:lnTo>
                  <a:lnTo>
                    <a:pt x="1807" y="233"/>
                  </a:lnTo>
                  <a:lnTo>
                    <a:pt x="1777" y="239"/>
                  </a:lnTo>
                  <a:lnTo>
                    <a:pt x="1759" y="239"/>
                  </a:lnTo>
                  <a:lnTo>
                    <a:pt x="1741" y="245"/>
                  </a:lnTo>
                  <a:lnTo>
                    <a:pt x="1711" y="251"/>
                  </a:lnTo>
                  <a:lnTo>
                    <a:pt x="1693" y="251"/>
                  </a:lnTo>
                  <a:lnTo>
                    <a:pt x="1675" y="257"/>
                  </a:lnTo>
                  <a:lnTo>
                    <a:pt x="1639" y="257"/>
                  </a:lnTo>
                  <a:lnTo>
                    <a:pt x="1621" y="263"/>
                  </a:lnTo>
                  <a:lnTo>
                    <a:pt x="1603" y="263"/>
                  </a:lnTo>
                  <a:lnTo>
                    <a:pt x="1567" y="269"/>
                  </a:lnTo>
                  <a:lnTo>
                    <a:pt x="1549" y="269"/>
                  </a:lnTo>
                  <a:lnTo>
                    <a:pt x="1531" y="269"/>
                  </a:lnTo>
                  <a:lnTo>
                    <a:pt x="1495" y="275"/>
                  </a:lnTo>
                  <a:lnTo>
                    <a:pt x="1477" y="275"/>
                  </a:lnTo>
                  <a:lnTo>
                    <a:pt x="1459" y="281"/>
                  </a:lnTo>
                  <a:lnTo>
                    <a:pt x="1417" y="281"/>
                  </a:lnTo>
                  <a:lnTo>
                    <a:pt x="1399" y="281"/>
                  </a:lnTo>
                  <a:lnTo>
                    <a:pt x="1381" y="281"/>
                  </a:lnTo>
                  <a:lnTo>
                    <a:pt x="1345" y="287"/>
                  </a:lnTo>
                  <a:lnTo>
                    <a:pt x="1321" y="287"/>
                  </a:lnTo>
                  <a:lnTo>
                    <a:pt x="1303" y="287"/>
                  </a:lnTo>
                  <a:lnTo>
                    <a:pt x="1267" y="287"/>
                  </a:lnTo>
                  <a:lnTo>
                    <a:pt x="1243" y="287"/>
                  </a:lnTo>
                  <a:lnTo>
                    <a:pt x="1225" y="293"/>
                  </a:lnTo>
                  <a:lnTo>
                    <a:pt x="1189" y="293"/>
                  </a:lnTo>
                  <a:lnTo>
                    <a:pt x="1165" y="293"/>
                  </a:lnTo>
                  <a:lnTo>
                    <a:pt x="1147" y="293"/>
                  </a:lnTo>
                  <a:lnTo>
                    <a:pt x="1105" y="293"/>
                  </a:lnTo>
                  <a:lnTo>
                    <a:pt x="1087" y="293"/>
                  </a:lnTo>
                  <a:lnTo>
                    <a:pt x="1069" y="293"/>
                  </a:lnTo>
                  <a:lnTo>
                    <a:pt x="1027" y="293"/>
                  </a:lnTo>
                  <a:lnTo>
                    <a:pt x="1009" y="287"/>
                  </a:lnTo>
                  <a:lnTo>
                    <a:pt x="991" y="287"/>
                  </a:lnTo>
                  <a:lnTo>
                    <a:pt x="949" y="287"/>
                  </a:lnTo>
                  <a:lnTo>
                    <a:pt x="931" y="287"/>
                  </a:lnTo>
                  <a:lnTo>
                    <a:pt x="913" y="287"/>
                  </a:lnTo>
                  <a:lnTo>
                    <a:pt x="871" y="281"/>
                  </a:lnTo>
                  <a:lnTo>
                    <a:pt x="853" y="281"/>
                  </a:lnTo>
                  <a:lnTo>
                    <a:pt x="835" y="281"/>
                  </a:lnTo>
                  <a:lnTo>
                    <a:pt x="799" y="281"/>
                  </a:lnTo>
                  <a:lnTo>
                    <a:pt x="781" y="275"/>
                  </a:lnTo>
                  <a:lnTo>
                    <a:pt x="763" y="275"/>
                  </a:lnTo>
                  <a:lnTo>
                    <a:pt x="721" y="269"/>
                  </a:lnTo>
                  <a:lnTo>
                    <a:pt x="703" y="269"/>
                  </a:lnTo>
                  <a:lnTo>
                    <a:pt x="685" y="269"/>
                  </a:lnTo>
                  <a:lnTo>
                    <a:pt x="649" y="263"/>
                  </a:lnTo>
                  <a:lnTo>
                    <a:pt x="631" y="263"/>
                  </a:lnTo>
                  <a:lnTo>
                    <a:pt x="613" y="257"/>
                  </a:lnTo>
                  <a:lnTo>
                    <a:pt x="583" y="257"/>
                  </a:lnTo>
                  <a:lnTo>
                    <a:pt x="565" y="251"/>
                  </a:lnTo>
                  <a:lnTo>
                    <a:pt x="547" y="251"/>
                  </a:lnTo>
                  <a:lnTo>
                    <a:pt x="511" y="245"/>
                  </a:lnTo>
                  <a:lnTo>
                    <a:pt x="499" y="239"/>
                  </a:lnTo>
                  <a:lnTo>
                    <a:pt x="481" y="239"/>
                  </a:lnTo>
                  <a:lnTo>
                    <a:pt x="451" y="233"/>
                  </a:lnTo>
                  <a:lnTo>
                    <a:pt x="433" y="227"/>
                  </a:lnTo>
                  <a:lnTo>
                    <a:pt x="415" y="227"/>
                  </a:lnTo>
                  <a:lnTo>
                    <a:pt x="385" y="221"/>
                  </a:lnTo>
                  <a:lnTo>
                    <a:pt x="373" y="215"/>
                  </a:lnTo>
                  <a:lnTo>
                    <a:pt x="361" y="215"/>
                  </a:lnTo>
                  <a:lnTo>
                    <a:pt x="331" y="203"/>
                  </a:lnTo>
                  <a:lnTo>
                    <a:pt x="319" y="203"/>
                  </a:lnTo>
                  <a:lnTo>
                    <a:pt x="301" y="197"/>
                  </a:lnTo>
                  <a:lnTo>
                    <a:pt x="276" y="191"/>
                  </a:lnTo>
                  <a:lnTo>
                    <a:pt x="264" y="185"/>
                  </a:lnTo>
                  <a:lnTo>
                    <a:pt x="252" y="185"/>
                  </a:lnTo>
                  <a:lnTo>
                    <a:pt x="228" y="173"/>
                  </a:lnTo>
                  <a:lnTo>
                    <a:pt x="216" y="173"/>
                  </a:lnTo>
                  <a:lnTo>
                    <a:pt x="204" y="167"/>
                  </a:lnTo>
                  <a:lnTo>
                    <a:pt x="180" y="155"/>
                  </a:lnTo>
                  <a:lnTo>
                    <a:pt x="168" y="155"/>
                  </a:lnTo>
                  <a:lnTo>
                    <a:pt x="162" y="149"/>
                  </a:lnTo>
                  <a:lnTo>
                    <a:pt x="138" y="143"/>
                  </a:lnTo>
                  <a:lnTo>
                    <a:pt x="132" y="137"/>
                  </a:lnTo>
                  <a:lnTo>
                    <a:pt x="120" y="131"/>
                  </a:lnTo>
                  <a:lnTo>
                    <a:pt x="102" y="120"/>
                  </a:lnTo>
                  <a:lnTo>
                    <a:pt x="96" y="120"/>
                  </a:lnTo>
                  <a:lnTo>
                    <a:pt x="90" y="114"/>
                  </a:lnTo>
                  <a:lnTo>
                    <a:pt x="72" y="102"/>
                  </a:lnTo>
                  <a:lnTo>
                    <a:pt x="66" y="102"/>
                  </a:lnTo>
                  <a:lnTo>
                    <a:pt x="60" y="96"/>
                  </a:lnTo>
                  <a:lnTo>
                    <a:pt x="48" y="84"/>
                  </a:lnTo>
                  <a:lnTo>
                    <a:pt x="42" y="78"/>
                  </a:lnTo>
                  <a:lnTo>
                    <a:pt x="36" y="72"/>
                  </a:lnTo>
                  <a:lnTo>
                    <a:pt x="30" y="66"/>
                  </a:lnTo>
                  <a:lnTo>
                    <a:pt x="24" y="60"/>
                  </a:lnTo>
                  <a:lnTo>
                    <a:pt x="18" y="54"/>
                  </a:lnTo>
                  <a:lnTo>
                    <a:pt x="12" y="42"/>
                  </a:lnTo>
                  <a:lnTo>
                    <a:pt x="6" y="36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6"/>
                  </a:lnTo>
                  <a:lnTo>
                    <a:pt x="0" y="0"/>
                  </a:lnTo>
                  <a:lnTo>
                    <a:pt x="0" y="311"/>
                  </a:lnTo>
                  <a:lnTo>
                    <a:pt x="0" y="317"/>
                  </a:lnTo>
                  <a:lnTo>
                    <a:pt x="0" y="323"/>
                  </a:lnTo>
                  <a:lnTo>
                    <a:pt x="0" y="329"/>
                  </a:lnTo>
                  <a:lnTo>
                    <a:pt x="0" y="335"/>
                  </a:lnTo>
                  <a:lnTo>
                    <a:pt x="6" y="347"/>
                  </a:lnTo>
                  <a:lnTo>
                    <a:pt x="12" y="353"/>
                  </a:lnTo>
                  <a:lnTo>
                    <a:pt x="18" y="365"/>
                  </a:lnTo>
                  <a:lnTo>
                    <a:pt x="24" y="371"/>
                  </a:lnTo>
                  <a:lnTo>
                    <a:pt x="30" y="377"/>
                  </a:lnTo>
                  <a:lnTo>
                    <a:pt x="36" y="383"/>
                  </a:lnTo>
                  <a:lnTo>
                    <a:pt x="42" y="389"/>
                  </a:lnTo>
                  <a:lnTo>
                    <a:pt x="48" y="395"/>
                  </a:lnTo>
                  <a:lnTo>
                    <a:pt x="60" y="407"/>
                  </a:lnTo>
                  <a:lnTo>
                    <a:pt x="66" y="413"/>
                  </a:lnTo>
                  <a:lnTo>
                    <a:pt x="72" y="413"/>
                  </a:lnTo>
                  <a:lnTo>
                    <a:pt x="90" y="425"/>
                  </a:lnTo>
                  <a:lnTo>
                    <a:pt x="96" y="431"/>
                  </a:lnTo>
                  <a:lnTo>
                    <a:pt x="102" y="431"/>
                  </a:lnTo>
                  <a:lnTo>
                    <a:pt x="120" y="443"/>
                  </a:lnTo>
                  <a:lnTo>
                    <a:pt x="132" y="449"/>
                  </a:lnTo>
                  <a:lnTo>
                    <a:pt x="138" y="455"/>
                  </a:lnTo>
                  <a:lnTo>
                    <a:pt x="162" y="461"/>
                  </a:lnTo>
                  <a:lnTo>
                    <a:pt x="168" y="467"/>
                  </a:lnTo>
                  <a:lnTo>
                    <a:pt x="180" y="467"/>
                  </a:lnTo>
                  <a:lnTo>
                    <a:pt x="204" y="479"/>
                  </a:lnTo>
                  <a:lnTo>
                    <a:pt x="216" y="485"/>
                  </a:lnTo>
                  <a:lnTo>
                    <a:pt x="228" y="485"/>
                  </a:lnTo>
                  <a:lnTo>
                    <a:pt x="252" y="497"/>
                  </a:lnTo>
                  <a:lnTo>
                    <a:pt x="264" y="497"/>
                  </a:lnTo>
                  <a:lnTo>
                    <a:pt x="276" y="503"/>
                  </a:lnTo>
                  <a:lnTo>
                    <a:pt x="301" y="509"/>
                  </a:lnTo>
                  <a:lnTo>
                    <a:pt x="319" y="515"/>
                  </a:lnTo>
                  <a:lnTo>
                    <a:pt x="331" y="515"/>
                  </a:lnTo>
                  <a:lnTo>
                    <a:pt x="361" y="527"/>
                  </a:lnTo>
                  <a:lnTo>
                    <a:pt x="373" y="527"/>
                  </a:lnTo>
                  <a:lnTo>
                    <a:pt x="385" y="533"/>
                  </a:lnTo>
                  <a:lnTo>
                    <a:pt x="415" y="539"/>
                  </a:lnTo>
                  <a:lnTo>
                    <a:pt x="433" y="539"/>
                  </a:lnTo>
                  <a:lnTo>
                    <a:pt x="451" y="545"/>
                  </a:lnTo>
                  <a:lnTo>
                    <a:pt x="481" y="551"/>
                  </a:lnTo>
                  <a:lnTo>
                    <a:pt x="499" y="551"/>
                  </a:lnTo>
                  <a:lnTo>
                    <a:pt x="511" y="557"/>
                  </a:lnTo>
                  <a:lnTo>
                    <a:pt x="547" y="563"/>
                  </a:lnTo>
                  <a:lnTo>
                    <a:pt x="565" y="563"/>
                  </a:lnTo>
                  <a:lnTo>
                    <a:pt x="583" y="569"/>
                  </a:lnTo>
                  <a:lnTo>
                    <a:pt x="613" y="569"/>
                  </a:lnTo>
                  <a:lnTo>
                    <a:pt x="631" y="575"/>
                  </a:lnTo>
                  <a:lnTo>
                    <a:pt x="649" y="575"/>
                  </a:lnTo>
                  <a:lnTo>
                    <a:pt x="685" y="581"/>
                  </a:lnTo>
                  <a:lnTo>
                    <a:pt x="703" y="581"/>
                  </a:lnTo>
                  <a:lnTo>
                    <a:pt x="721" y="581"/>
                  </a:lnTo>
                  <a:lnTo>
                    <a:pt x="763" y="587"/>
                  </a:lnTo>
                  <a:lnTo>
                    <a:pt x="781" y="587"/>
                  </a:lnTo>
                  <a:lnTo>
                    <a:pt x="799" y="593"/>
                  </a:lnTo>
                  <a:lnTo>
                    <a:pt x="835" y="593"/>
                  </a:lnTo>
                  <a:lnTo>
                    <a:pt x="853" y="593"/>
                  </a:lnTo>
                  <a:lnTo>
                    <a:pt x="871" y="593"/>
                  </a:lnTo>
                  <a:lnTo>
                    <a:pt x="913" y="599"/>
                  </a:lnTo>
                  <a:lnTo>
                    <a:pt x="931" y="599"/>
                  </a:lnTo>
                  <a:lnTo>
                    <a:pt x="949" y="599"/>
                  </a:lnTo>
                  <a:lnTo>
                    <a:pt x="991" y="599"/>
                  </a:lnTo>
                  <a:lnTo>
                    <a:pt x="1009" y="599"/>
                  </a:lnTo>
                  <a:lnTo>
                    <a:pt x="1027" y="605"/>
                  </a:lnTo>
                  <a:lnTo>
                    <a:pt x="1069" y="605"/>
                  </a:lnTo>
                  <a:lnTo>
                    <a:pt x="1087" y="605"/>
                  </a:lnTo>
                  <a:lnTo>
                    <a:pt x="1105" y="605"/>
                  </a:lnTo>
                  <a:lnTo>
                    <a:pt x="1147" y="605"/>
                  </a:lnTo>
                  <a:lnTo>
                    <a:pt x="1165" y="605"/>
                  </a:lnTo>
                  <a:lnTo>
                    <a:pt x="1189" y="605"/>
                  </a:lnTo>
                  <a:lnTo>
                    <a:pt x="1225" y="605"/>
                  </a:lnTo>
                  <a:lnTo>
                    <a:pt x="1243" y="599"/>
                  </a:lnTo>
                  <a:lnTo>
                    <a:pt x="1267" y="599"/>
                  </a:lnTo>
                  <a:lnTo>
                    <a:pt x="1303" y="599"/>
                  </a:lnTo>
                  <a:lnTo>
                    <a:pt x="1321" y="599"/>
                  </a:lnTo>
                  <a:lnTo>
                    <a:pt x="1345" y="599"/>
                  </a:lnTo>
                  <a:lnTo>
                    <a:pt x="1381" y="593"/>
                  </a:lnTo>
                  <a:lnTo>
                    <a:pt x="1399" y="593"/>
                  </a:lnTo>
                  <a:lnTo>
                    <a:pt x="1417" y="593"/>
                  </a:lnTo>
                  <a:lnTo>
                    <a:pt x="1459" y="593"/>
                  </a:lnTo>
                  <a:lnTo>
                    <a:pt x="1477" y="587"/>
                  </a:lnTo>
                  <a:lnTo>
                    <a:pt x="1495" y="587"/>
                  </a:lnTo>
                  <a:lnTo>
                    <a:pt x="1531" y="581"/>
                  </a:lnTo>
                  <a:lnTo>
                    <a:pt x="1549" y="581"/>
                  </a:lnTo>
                  <a:lnTo>
                    <a:pt x="1567" y="581"/>
                  </a:lnTo>
                  <a:lnTo>
                    <a:pt x="1603" y="575"/>
                  </a:lnTo>
                  <a:lnTo>
                    <a:pt x="1621" y="575"/>
                  </a:lnTo>
                  <a:lnTo>
                    <a:pt x="1639" y="569"/>
                  </a:lnTo>
                  <a:lnTo>
                    <a:pt x="1675" y="569"/>
                  </a:lnTo>
                  <a:lnTo>
                    <a:pt x="1693" y="563"/>
                  </a:lnTo>
                  <a:lnTo>
                    <a:pt x="1711" y="563"/>
                  </a:lnTo>
                  <a:lnTo>
                    <a:pt x="1741" y="557"/>
                  </a:lnTo>
                  <a:lnTo>
                    <a:pt x="1759" y="551"/>
                  </a:lnTo>
                  <a:lnTo>
                    <a:pt x="1777" y="551"/>
                  </a:lnTo>
                  <a:lnTo>
                    <a:pt x="1807" y="545"/>
                  </a:lnTo>
                  <a:lnTo>
                    <a:pt x="1819" y="539"/>
                  </a:lnTo>
                  <a:lnTo>
                    <a:pt x="1837" y="539"/>
                  </a:lnTo>
                  <a:lnTo>
                    <a:pt x="1867" y="533"/>
                  </a:lnTo>
                  <a:lnTo>
                    <a:pt x="1885" y="527"/>
                  </a:lnTo>
                  <a:lnTo>
                    <a:pt x="1897" y="527"/>
                  </a:lnTo>
                  <a:lnTo>
                    <a:pt x="1927" y="515"/>
                  </a:lnTo>
                  <a:lnTo>
                    <a:pt x="1939" y="515"/>
                  </a:lnTo>
                  <a:lnTo>
                    <a:pt x="1951" y="509"/>
                  </a:lnTo>
                  <a:lnTo>
                    <a:pt x="1982" y="503"/>
                  </a:lnTo>
                  <a:lnTo>
                    <a:pt x="1994" y="497"/>
                  </a:lnTo>
                  <a:lnTo>
                    <a:pt x="2006" y="497"/>
                  </a:lnTo>
                  <a:lnTo>
                    <a:pt x="2030" y="485"/>
                  </a:lnTo>
                  <a:lnTo>
                    <a:pt x="2042" y="485"/>
                  </a:lnTo>
                  <a:lnTo>
                    <a:pt x="2054" y="479"/>
                  </a:lnTo>
                  <a:lnTo>
                    <a:pt x="2072" y="467"/>
                  </a:lnTo>
                  <a:lnTo>
                    <a:pt x="2084" y="467"/>
                  </a:lnTo>
                  <a:lnTo>
                    <a:pt x="2096" y="461"/>
                  </a:lnTo>
                  <a:lnTo>
                    <a:pt x="2114" y="455"/>
                  </a:lnTo>
                  <a:lnTo>
                    <a:pt x="2126" y="449"/>
                  </a:lnTo>
                  <a:lnTo>
                    <a:pt x="2132" y="443"/>
                  </a:lnTo>
                  <a:lnTo>
                    <a:pt x="2150" y="431"/>
                  </a:lnTo>
                  <a:lnTo>
                    <a:pt x="2156" y="431"/>
                  </a:lnTo>
                  <a:lnTo>
                    <a:pt x="2168" y="425"/>
                  </a:lnTo>
                  <a:lnTo>
                    <a:pt x="2180" y="413"/>
                  </a:lnTo>
                  <a:lnTo>
                    <a:pt x="2186" y="413"/>
                  </a:lnTo>
                  <a:lnTo>
                    <a:pt x="2198" y="407"/>
                  </a:lnTo>
                  <a:lnTo>
                    <a:pt x="2210" y="395"/>
                  </a:lnTo>
                  <a:lnTo>
                    <a:pt x="2210" y="389"/>
                  </a:lnTo>
                  <a:lnTo>
                    <a:pt x="2216" y="383"/>
                  </a:lnTo>
                  <a:lnTo>
                    <a:pt x="2228" y="377"/>
                  </a:lnTo>
                  <a:lnTo>
                    <a:pt x="2234" y="371"/>
                  </a:lnTo>
                  <a:lnTo>
                    <a:pt x="2234" y="365"/>
                  </a:lnTo>
                  <a:lnTo>
                    <a:pt x="2240" y="353"/>
                  </a:lnTo>
                  <a:lnTo>
                    <a:pt x="2246" y="353"/>
                  </a:lnTo>
                  <a:lnTo>
                    <a:pt x="2246" y="347"/>
                  </a:lnTo>
                  <a:lnTo>
                    <a:pt x="2252" y="335"/>
                  </a:lnTo>
                  <a:lnTo>
                    <a:pt x="2252" y="329"/>
                  </a:lnTo>
                  <a:lnTo>
                    <a:pt x="2252" y="323"/>
                  </a:lnTo>
                  <a:lnTo>
                    <a:pt x="2258" y="317"/>
                  </a:lnTo>
                  <a:lnTo>
                    <a:pt x="2258" y="311"/>
                  </a:lnTo>
                  <a:lnTo>
                    <a:pt x="2258" y="0"/>
                  </a:lnTo>
                  <a:close/>
                </a:path>
              </a:pathLst>
            </a:custGeom>
            <a:solidFill>
              <a:srgbClr val="8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28"/>
            <p:cNvSpPr>
              <a:spLocks/>
            </p:cNvSpPr>
            <p:nvPr/>
          </p:nvSpPr>
          <p:spPr bwMode="auto">
            <a:xfrm>
              <a:off x="3043" y="1856"/>
              <a:ext cx="2258" cy="587"/>
            </a:xfrm>
            <a:custGeom>
              <a:avLst/>
              <a:gdLst>
                <a:gd name="T0" fmla="*/ 2180 w 2258"/>
                <a:gd name="T1" fmla="*/ 186 h 587"/>
                <a:gd name="T2" fmla="*/ 2210 w 2258"/>
                <a:gd name="T3" fmla="*/ 210 h 587"/>
                <a:gd name="T4" fmla="*/ 2240 w 2258"/>
                <a:gd name="T5" fmla="*/ 240 h 587"/>
                <a:gd name="T6" fmla="*/ 2252 w 2258"/>
                <a:gd name="T7" fmla="*/ 264 h 587"/>
                <a:gd name="T8" fmla="*/ 2258 w 2258"/>
                <a:gd name="T9" fmla="*/ 294 h 587"/>
                <a:gd name="T10" fmla="*/ 2252 w 2258"/>
                <a:gd name="T11" fmla="*/ 324 h 587"/>
                <a:gd name="T12" fmla="*/ 2234 w 2258"/>
                <a:gd name="T13" fmla="*/ 348 h 587"/>
                <a:gd name="T14" fmla="*/ 2210 w 2258"/>
                <a:gd name="T15" fmla="*/ 372 h 587"/>
                <a:gd name="T16" fmla="*/ 2174 w 2258"/>
                <a:gd name="T17" fmla="*/ 402 h 587"/>
                <a:gd name="T18" fmla="*/ 2132 w 2258"/>
                <a:gd name="T19" fmla="*/ 425 h 587"/>
                <a:gd name="T20" fmla="*/ 2084 w 2258"/>
                <a:gd name="T21" fmla="*/ 449 h 587"/>
                <a:gd name="T22" fmla="*/ 2030 w 2258"/>
                <a:gd name="T23" fmla="*/ 467 h 587"/>
                <a:gd name="T24" fmla="*/ 1951 w 2258"/>
                <a:gd name="T25" fmla="*/ 491 h 587"/>
                <a:gd name="T26" fmla="*/ 1885 w 2258"/>
                <a:gd name="T27" fmla="*/ 509 h 587"/>
                <a:gd name="T28" fmla="*/ 1807 w 2258"/>
                <a:gd name="T29" fmla="*/ 527 h 587"/>
                <a:gd name="T30" fmla="*/ 1711 w 2258"/>
                <a:gd name="T31" fmla="*/ 545 h 587"/>
                <a:gd name="T32" fmla="*/ 1621 w 2258"/>
                <a:gd name="T33" fmla="*/ 557 h 587"/>
                <a:gd name="T34" fmla="*/ 1531 w 2258"/>
                <a:gd name="T35" fmla="*/ 563 h 587"/>
                <a:gd name="T36" fmla="*/ 1417 w 2258"/>
                <a:gd name="T37" fmla="*/ 575 h 587"/>
                <a:gd name="T38" fmla="*/ 1321 w 2258"/>
                <a:gd name="T39" fmla="*/ 581 h 587"/>
                <a:gd name="T40" fmla="*/ 1225 w 2258"/>
                <a:gd name="T41" fmla="*/ 587 h 587"/>
                <a:gd name="T42" fmla="*/ 1105 w 2258"/>
                <a:gd name="T43" fmla="*/ 587 h 587"/>
                <a:gd name="T44" fmla="*/ 1009 w 2258"/>
                <a:gd name="T45" fmla="*/ 581 h 587"/>
                <a:gd name="T46" fmla="*/ 913 w 2258"/>
                <a:gd name="T47" fmla="*/ 581 h 587"/>
                <a:gd name="T48" fmla="*/ 799 w 2258"/>
                <a:gd name="T49" fmla="*/ 575 h 587"/>
                <a:gd name="T50" fmla="*/ 703 w 2258"/>
                <a:gd name="T51" fmla="*/ 563 h 587"/>
                <a:gd name="T52" fmla="*/ 613 w 2258"/>
                <a:gd name="T53" fmla="*/ 551 h 587"/>
                <a:gd name="T54" fmla="*/ 511 w 2258"/>
                <a:gd name="T55" fmla="*/ 539 h 587"/>
                <a:gd name="T56" fmla="*/ 433 w 2258"/>
                <a:gd name="T57" fmla="*/ 521 h 587"/>
                <a:gd name="T58" fmla="*/ 361 w 2258"/>
                <a:gd name="T59" fmla="*/ 509 h 587"/>
                <a:gd name="T60" fmla="*/ 289 w 2258"/>
                <a:gd name="T61" fmla="*/ 491 h 587"/>
                <a:gd name="T62" fmla="*/ 216 w 2258"/>
                <a:gd name="T63" fmla="*/ 467 h 587"/>
                <a:gd name="T64" fmla="*/ 162 w 2258"/>
                <a:gd name="T65" fmla="*/ 443 h 587"/>
                <a:gd name="T66" fmla="*/ 114 w 2258"/>
                <a:gd name="T67" fmla="*/ 420 h 587"/>
                <a:gd name="T68" fmla="*/ 66 w 2258"/>
                <a:gd name="T69" fmla="*/ 396 h 587"/>
                <a:gd name="T70" fmla="*/ 36 w 2258"/>
                <a:gd name="T71" fmla="*/ 366 h 587"/>
                <a:gd name="T72" fmla="*/ 18 w 2258"/>
                <a:gd name="T73" fmla="*/ 342 h 587"/>
                <a:gd name="T74" fmla="*/ 0 w 2258"/>
                <a:gd name="T75" fmla="*/ 312 h 587"/>
                <a:gd name="T76" fmla="*/ 0 w 2258"/>
                <a:gd name="T77" fmla="*/ 288 h 587"/>
                <a:gd name="T78" fmla="*/ 6 w 2258"/>
                <a:gd name="T79" fmla="*/ 264 h 587"/>
                <a:gd name="T80" fmla="*/ 24 w 2258"/>
                <a:gd name="T81" fmla="*/ 234 h 587"/>
                <a:gd name="T82" fmla="*/ 48 w 2258"/>
                <a:gd name="T83" fmla="*/ 204 h 587"/>
                <a:gd name="T84" fmla="*/ 78 w 2258"/>
                <a:gd name="T85" fmla="*/ 180 h 587"/>
                <a:gd name="T86" fmla="*/ 132 w 2258"/>
                <a:gd name="T87" fmla="*/ 156 h 587"/>
                <a:gd name="T88" fmla="*/ 180 w 2258"/>
                <a:gd name="T89" fmla="*/ 132 h 587"/>
                <a:gd name="T90" fmla="*/ 240 w 2258"/>
                <a:gd name="T91" fmla="*/ 114 h 587"/>
                <a:gd name="T92" fmla="*/ 301 w 2258"/>
                <a:gd name="T93" fmla="*/ 90 h 587"/>
                <a:gd name="T94" fmla="*/ 385 w 2258"/>
                <a:gd name="T95" fmla="*/ 72 h 587"/>
                <a:gd name="T96" fmla="*/ 463 w 2258"/>
                <a:gd name="T97" fmla="*/ 54 h 587"/>
                <a:gd name="T98" fmla="*/ 547 w 2258"/>
                <a:gd name="T99" fmla="*/ 42 h 587"/>
                <a:gd name="T100" fmla="*/ 649 w 2258"/>
                <a:gd name="T101" fmla="*/ 24 h 587"/>
                <a:gd name="T102" fmla="*/ 739 w 2258"/>
                <a:gd name="T103" fmla="*/ 18 h 587"/>
                <a:gd name="T104" fmla="*/ 835 w 2258"/>
                <a:gd name="T105" fmla="*/ 6 h 587"/>
                <a:gd name="T106" fmla="*/ 949 w 2258"/>
                <a:gd name="T107" fmla="*/ 0 h 587"/>
                <a:gd name="T108" fmla="*/ 1051 w 2258"/>
                <a:gd name="T109" fmla="*/ 0 h 587"/>
                <a:gd name="T110" fmla="*/ 1129 w 2258"/>
                <a:gd name="T111" fmla="*/ 294 h 58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258"/>
                <a:gd name="T169" fmla="*/ 0 h 587"/>
                <a:gd name="T170" fmla="*/ 2258 w 2258"/>
                <a:gd name="T171" fmla="*/ 587 h 587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258" h="587">
                  <a:moveTo>
                    <a:pt x="2150" y="168"/>
                  </a:moveTo>
                  <a:lnTo>
                    <a:pt x="2156" y="174"/>
                  </a:lnTo>
                  <a:lnTo>
                    <a:pt x="2174" y="180"/>
                  </a:lnTo>
                  <a:lnTo>
                    <a:pt x="2180" y="186"/>
                  </a:lnTo>
                  <a:lnTo>
                    <a:pt x="2186" y="192"/>
                  </a:lnTo>
                  <a:lnTo>
                    <a:pt x="2204" y="204"/>
                  </a:lnTo>
                  <a:lnTo>
                    <a:pt x="2210" y="204"/>
                  </a:lnTo>
                  <a:lnTo>
                    <a:pt x="2210" y="210"/>
                  </a:lnTo>
                  <a:lnTo>
                    <a:pt x="2222" y="222"/>
                  </a:lnTo>
                  <a:lnTo>
                    <a:pt x="2228" y="228"/>
                  </a:lnTo>
                  <a:lnTo>
                    <a:pt x="2234" y="234"/>
                  </a:lnTo>
                  <a:lnTo>
                    <a:pt x="2240" y="240"/>
                  </a:lnTo>
                  <a:lnTo>
                    <a:pt x="2240" y="246"/>
                  </a:lnTo>
                  <a:lnTo>
                    <a:pt x="2246" y="252"/>
                  </a:lnTo>
                  <a:lnTo>
                    <a:pt x="2252" y="264"/>
                  </a:lnTo>
                  <a:lnTo>
                    <a:pt x="2252" y="270"/>
                  </a:lnTo>
                  <a:lnTo>
                    <a:pt x="2258" y="282"/>
                  </a:lnTo>
                  <a:lnTo>
                    <a:pt x="2258" y="288"/>
                  </a:lnTo>
                  <a:lnTo>
                    <a:pt x="2258" y="294"/>
                  </a:lnTo>
                  <a:lnTo>
                    <a:pt x="2258" y="300"/>
                  </a:lnTo>
                  <a:lnTo>
                    <a:pt x="2252" y="306"/>
                  </a:lnTo>
                  <a:lnTo>
                    <a:pt x="2252" y="312"/>
                  </a:lnTo>
                  <a:lnTo>
                    <a:pt x="2252" y="324"/>
                  </a:lnTo>
                  <a:lnTo>
                    <a:pt x="2246" y="330"/>
                  </a:lnTo>
                  <a:lnTo>
                    <a:pt x="2246" y="336"/>
                  </a:lnTo>
                  <a:lnTo>
                    <a:pt x="2240" y="342"/>
                  </a:lnTo>
                  <a:lnTo>
                    <a:pt x="2234" y="348"/>
                  </a:lnTo>
                  <a:lnTo>
                    <a:pt x="2234" y="354"/>
                  </a:lnTo>
                  <a:lnTo>
                    <a:pt x="2222" y="366"/>
                  </a:lnTo>
                  <a:lnTo>
                    <a:pt x="2216" y="366"/>
                  </a:lnTo>
                  <a:lnTo>
                    <a:pt x="2210" y="372"/>
                  </a:lnTo>
                  <a:lnTo>
                    <a:pt x="2204" y="384"/>
                  </a:lnTo>
                  <a:lnTo>
                    <a:pt x="2198" y="390"/>
                  </a:lnTo>
                  <a:lnTo>
                    <a:pt x="2186" y="396"/>
                  </a:lnTo>
                  <a:lnTo>
                    <a:pt x="2174" y="402"/>
                  </a:lnTo>
                  <a:lnTo>
                    <a:pt x="2168" y="408"/>
                  </a:lnTo>
                  <a:lnTo>
                    <a:pt x="2156" y="414"/>
                  </a:lnTo>
                  <a:lnTo>
                    <a:pt x="2150" y="414"/>
                  </a:lnTo>
                  <a:lnTo>
                    <a:pt x="2132" y="425"/>
                  </a:lnTo>
                  <a:lnTo>
                    <a:pt x="2126" y="431"/>
                  </a:lnTo>
                  <a:lnTo>
                    <a:pt x="2114" y="437"/>
                  </a:lnTo>
                  <a:lnTo>
                    <a:pt x="2096" y="443"/>
                  </a:lnTo>
                  <a:lnTo>
                    <a:pt x="2084" y="449"/>
                  </a:lnTo>
                  <a:lnTo>
                    <a:pt x="2072" y="449"/>
                  </a:lnTo>
                  <a:lnTo>
                    <a:pt x="2054" y="461"/>
                  </a:lnTo>
                  <a:lnTo>
                    <a:pt x="2042" y="467"/>
                  </a:lnTo>
                  <a:lnTo>
                    <a:pt x="2030" y="467"/>
                  </a:lnTo>
                  <a:lnTo>
                    <a:pt x="2006" y="479"/>
                  </a:lnTo>
                  <a:lnTo>
                    <a:pt x="1994" y="479"/>
                  </a:lnTo>
                  <a:lnTo>
                    <a:pt x="1982" y="485"/>
                  </a:lnTo>
                  <a:lnTo>
                    <a:pt x="1951" y="491"/>
                  </a:lnTo>
                  <a:lnTo>
                    <a:pt x="1939" y="497"/>
                  </a:lnTo>
                  <a:lnTo>
                    <a:pt x="1927" y="497"/>
                  </a:lnTo>
                  <a:lnTo>
                    <a:pt x="1897" y="509"/>
                  </a:lnTo>
                  <a:lnTo>
                    <a:pt x="1885" y="509"/>
                  </a:lnTo>
                  <a:lnTo>
                    <a:pt x="1867" y="515"/>
                  </a:lnTo>
                  <a:lnTo>
                    <a:pt x="1837" y="521"/>
                  </a:lnTo>
                  <a:lnTo>
                    <a:pt x="1819" y="521"/>
                  </a:lnTo>
                  <a:lnTo>
                    <a:pt x="1807" y="527"/>
                  </a:lnTo>
                  <a:lnTo>
                    <a:pt x="1777" y="533"/>
                  </a:lnTo>
                  <a:lnTo>
                    <a:pt x="1759" y="533"/>
                  </a:lnTo>
                  <a:lnTo>
                    <a:pt x="1741" y="539"/>
                  </a:lnTo>
                  <a:lnTo>
                    <a:pt x="1711" y="545"/>
                  </a:lnTo>
                  <a:lnTo>
                    <a:pt x="1693" y="545"/>
                  </a:lnTo>
                  <a:lnTo>
                    <a:pt x="1675" y="551"/>
                  </a:lnTo>
                  <a:lnTo>
                    <a:pt x="1639" y="551"/>
                  </a:lnTo>
                  <a:lnTo>
                    <a:pt x="1621" y="557"/>
                  </a:lnTo>
                  <a:lnTo>
                    <a:pt x="1603" y="557"/>
                  </a:lnTo>
                  <a:lnTo>
                    <a:pt x="1567" y="563"/>
                  </a:lnTo>
                  <a:lnTo>
                    <a:pt x="1549" y="563"/>
                  </a:lnTo>
                  <a:lnTo>
                    <a:pt x="1531" y="563"/>
                  </a:lnTo>
                  <a:lnTo>
                    <a:pt x="1495" y="569"/>
                  </a:lnTo>
                  <a:lnTo>
                    <a:pt x="1477" y="569"/>
                  </a:lnTo>
                  <a:lnTo>
                    <a:pt x="1459" y="575"/>
                  </a:lnTo>
                  <a:lnTo>
                    <a:pt x="1417" y="575"/>
                  </a:lnTo>
                  <a:lnTo>
                    <a:pt x="1399" y="575"/>
                  </a:lnTo>
                  <a:lnTo>
                    <a:pt x="1381" y="575"/>
                  </a:lnTo>
                  <a:lnTo>
                    <a:pt x="1345" y="581"/>
                  </a:lnTo>
                  <a:lnTo>
                    <a:pt x="1321" y="581"/>
                  </a:lnTo>
                  <a:lnTo>
                    <a:pt x="1303" y="581"/>
                  </a:lnTo>
                  <a:lnTo>
                    <a:pt x="1267" y="581"/>
                  </a:lnTo>
                  <a:lnTo>
                    <a:pt x="1243" y="581"/>
                  </a:lnTo>
                  <a:lnTo>
                    <a:pt x="1225" y="587"/>
                  </a:lnTo>
                  <a:lnTo>
                    <a:pt x="1189" y="587"/>
                  </a:lnTo>
                  <a:lnTo>
                    <a:pt x="1165" y="587"/>
                  </a:lnTo>
                  <a:lnTo>
                    <a:pt x="1147" y="587"/>
                  </a:lnTo>
                  <a:lnTo>
                    <a:pt x="1105" y="587"/>
                  </a:lnTo>
                  <a:lnTo>
                    <a:pt x="1087" y="587"/>
                  </a:lnTo>
                  <a:lnTo>
                    <a:pt x="1069" y="587"/>
                  </a:lnTo>
                  <a:lnTo>
                    <a:pt x="1027" y="587"/>
                  </a:lnTo>
                  <a:lnTo>
                    <a:pt x="1009" y="581"/>
                  </a:lnTo>
                  <a:lnTo>
                    <a:pt x="991" y="581"/>
                  </a:lnTo>
                  <a:lnTo>
                    <a:pt x="949" y="581"/>
                  </a:lnTo>
                  <a:lnTo>
                    <a:pt x="931" y="581"/>
                  </a:lnTo>
                  <a:lnTo>
                    <a:pt x="913" y="581"/>
                  </a:lnTo>
                  <a:lnTo>
                    <a:pt x="871" y="575"/>
                  </a:lnTo>
                  <a:lnTo>
                    <a:pt x="853" y="575"/>
                  </a:lnTo>
                  <a:lnTo>
                    <a:pt x="835" y="575"/>
                  </a:lnTo>
                  <a:lnTo>
                    <a:pt x="799" y="575"/>
                  </a:lnTo>
                  <a:lnTo>
                    <a:pt x="781" y="569"/>
                  </a:lnTo>
                  <a:lnTo>
                    <a:pt x="763" y="569"/>
                  </a:lnTo>
                  <a:lnTo>
                    <a:pt x="721" y="563"/>
                  </a:lnTo>
                  <a:lnTo>
                    <a:pt x="703" y="563"/>
                  </a:lnTo>
                  <a:lnTo>
                    <a:pt x="685" y="563"/>
                  </a:lnTo>
                  <a:lnTo>
                    <a:pt x="649" y="557"/>
                  </a:lnTo>
                  <a:lnTo>
                    <a:pt x="631" y="557"/>
                  </a:lnTo>
                  <a:lnTo>
                    <a:pt x="613" y="551"/>
                  </a:lnTo>
                  <a:lnTo>
                    <a:pt x="583" y="551"/>
                  </a:lnTo>
                  <a:lnTo>
                    <a:pt x="565" y="545"/>
                  </a:lnTo>
                  <a:lnTo>
                    <a:pt x="547" y="545"/>
                  </a:lnTo>
                  <a:lnTo>
                    <a:pt x="511" y="539"/>
                  </a:lnTo>
                  <a:lnTo>
                    <a:pt x="499" y="533"/>
                  </a:lnTo>
                  <a:lnTo>
                    <a:pt x="481" y="533"/>
                  </a:lnTo>
                  <a:lnTo>
                    <a:pt x="463" y="527"/>
                  </a:lnTo>
                  <a:lnTo>
                    <a:pt x="433" y="521"/>
                  </a:lnTo>
                  <a:lnTo>
                    <a:pt x="415" y="521"/>
                  </a:lnTo>
                  <a:lnTo>
                    <a:pt x="403" y="515"/>
                  </a:lnTo>
                  <a:lnTo>
                    <a:pt x="373" y="509"/>
                  </a:lnTo>
                  <a:lnTo>
                    <a:pt x="361" y="509"/>
                  </a:lnTo>
                  <a:lnTo>
                    <a:pt x="343" y="503"/>
                  </a:lnTo>
                  <a:lnTo>
                    <a:pt x="319" y="497"/>
                  </a:lnTo>
                  <a:lnTo>
                    <a:pt x="301" y="491"/>
                  </a:lnTo>
                  <a:lnTo>
                    <a:pt x="289" y="491"/>
                  </a:lnTo>
                  <a:lnTo>
                    <a:pt x="264" y="479"/>
                  </a:lnTo>
                  <a:lnTo>
                    <a:pt x="252" y="479"/>
                  </a:lnTo>
                  <a:lnTo>
                    <a:pt x="240" y="473"/>
                  </a:lnTo>
                  <a:lnTo>
                    <a:pt x="216" y="467"/>
                  </a:lnTo>
                  <a:lnTo>
                    <a:pt x="204" y="461"/>
                  </a:lnTo>
                  <a:lnTo>
                    <a:pt x="192" y="455"/>
                  </a:lnTo>
                  <a:lnTo>
                    <a:pt x="168" y="449"/>
                  </a:lnTo>
                  <a:lnTo>
                    <a:pt x="162" y="443"/>
                  </a:lnTo>
                  <a:lnTo>
                    <a:pt x="150" y="437"/>
                  </a:lnTo>
                  <a:lnTo>
                    <a:pt x="132" y="431"/>
                  </a:lnTo>
                  <a:lnTo>
                    <a:pt x="120" y="425"/>
                  </a:lnTo>
                  <a:lnTo>
                    <a:pt x="114" y="420"/>
                  </a:lnTo>
                  <a:lnTo>
                    <a:pt x="96" y="414"/>
                  </a:lnTo>
                  <a:lnTo>
                    <a:pt x="90" y="408"/>
                  </a:lnTo>
                  <a:lnTo>
                    <a:pt x="78" y="402"/>
                  </a:lnTo>
                  <a:lnTo>
                    <a:pt x="66" y="396"/>
                  </a:lnTo>
                  <a:lnTo>
                    <a:pt x="60" y="390"/>
                  </a:lnTo>
                  <a:lnTo>
                    <a:pt x="54" y="384"/>
                  </a:lnTo>
                  <a:lnTo>
                    <a:pt x="42" y="372"/>
                  </a:lnTo>
                  <a:lnTo>
                    <a:pt x="36" y="366"/>
                  </a:lnTo>
                  <a:lnTo>
                    <a:pt x="30" y="366"/>
                  </a:lnTo>
                  <a:lnTo>
                    <a:pt x="24" y="354"/>
                  </a:lnTo>
                  <a:lnTo>
                    <a:pt x="18" y="348"/>
                  </a:lnTo>
                  <a:lnTo>
                    <a:pt x="18" y="342"/>
                  </a:lnTo>
                  <a:lnTo>
                    <a:pt x="12" y="336"/>
                  </a:lnTo>
                  <a:lnTo>
                    <a:pt x="6" y="330"/>
                  </a:lnTo>
                  <a:lnTo>
                    <a:pt x="6" y="324"/>
                  </a:lnTo>
                  <a:lnTo>
                    <a:pt x="0" y="312"/>
                  </a:lnTo>
                  <a:lnTo>
                    <a:pt x="0" y="306"/>
                  </a:lnTo>
                  <a:lnTo>
                    <a:pt x="0" y="300"/>
                  </a:lnTo>
                  <a:lnTo>
                    <a:pt x="0" y="294"/>
                  </a:lnTo>
                  <a:lnTo>
                    <a:pt x="0" y="288"/>
                  </a:lnTo>
                  <a:lnTo>
                    <a:pt x="0" y="282"/>
                  </a:lnTo>
                  <a:lnTo>
                    <a:pt x="0" y="270"/>
                  </a:lnTo>
                  <a:lnTo>
                    <a:pt x="0" y="264"/>
                  </a:lnTo>
                  <a:lnTo>
                    <a:pt x="6" y="264"/>
                  </a:lnTo>
                  <a:lnTo>
                    <a:pt x="12" y="252"/>
                  </a:lnTo>
                  <a:lnTo>
                    <a:pt x="12" y="246"/>
                  </a:lnTo>
                  <a:lnTo>
                    <a:pt x="18" y="240"/>
                  </a:lnTo>
                  <a:lnTo>
                    <a:pt x="24" y="234"/>
                  </a:lnTo>
                  <a:lnTo>
                    <a:pt x="30" y="228"/>
                  </a:lnTo>
                  <a:lnTo>
                    <a:pt x="30" y="222"/>
                  </a:lnTo>
                  <a:lnTo>
                    <a:pt x="42" y="210"/>
                  </a:lnTo>
                  <a:lnTo>
                    <a:pt x="48" y="204"/>
                  </a:lnTo>
                  <a:lnTo>
                    <a:pt x="54" y="204"/>
                  </a:lnTo>
                  <a:lnTo>
                    <a:pt x="66" y="192"/>
                  </a:lnTo>
                  <a:lnTo>
                    <a:pt x="72" y="186"/>
                  </a:lnTo>
                  <a:lnTo>
                    <a:pt x="78" y="180"/>
                  </a:lnTo>
                  <a:lnTo>
                    <a:pt x="96" y="174"/>
                  </a:lnTo>
                  <a:lnTo>
                    <a:pt x="102" y="168"/>
                  </a:lnTo>
                  <a:lnTo>
                    <a:pt x="114" y="162"/>
                  </a:lnTo>
                  <a:lnTo>
                    <a:pt x="132" y="156"/>
                  </a:lnTo>
                  <a:lnTo>
                    <a:pt x="138" y="150"/>
                  </a:lnTo>
                  <a:lnTo>
                    <a:pt x="150" y="144"/>
                  </a:lnTo>
                  <a:lnTo>
                    <a:pt x="168" y="138"/>
                  </a:lnTo>
                  <a:lnTo>
                    <a:pt x="180" y="132"/>
                  </a:lnTo>
                  <a:lnTo>
                    <a:pt x="192" y="126"/>
                  </a:lnTo>
                  <a:lnTo>
                    <a:pt x="216" y="120"/>
                  </a:lnTo>
                  <a:lnTo>
                    <a:pt x="228" y="114"/>
                  </a:lnTo>
                  <a:lnTo>
                    <a:pt x="240" y="114"/>
                  </a:lnTo>
                  <a:lnTo>
                    <a:pt x="264" y="102"/>
                  </a:lnTo>
                  <a:lnTo>
                    <a:pt x="276" y="102"/>
                  </a:lnTo>
                  <a:lnTo>
                    <a:pt x="289" y="96"/>
                  </a:lnTo>
                  <a:lnTo>
                    <a:pt x="301" y="90"/>
                  </a:lnTo>
                  <a:lnTo>
                    <a:pt x="331" y="84"/>
                  </a:lnTo>
                  <a:lnTo>
                    <a:pt x="343" y="84"/>
                  </a:lnTo>
                  <a:lnTo>
                    <a:pt x="361" y="78"/>
                  </a:lnTo>
                  <a:lnTo>
                    <a:pt x="385" y="72"/>
                  </a:lnTo>
                  <a:lnTo>
                    <a:pt x="403" y="66"/>
                  </a:lnTo>
                  <a:lnTo>
                    <a:pt x="415" y="66"/>
                  </a:lnTo>
                  <a:lnTo>
                    <a:pt x="451" y="60"/>
                  </a:lnTo>
                  <a:lnTo>
                    <a:pt x="463" y="54"/>
                  </a:lnTo>
                  <a:lnTo>
                    <a:pt x="481" y="54"/>
                  </a:lnTo>
                  <a:lnTo>
                    <a:pt x="511" y="48"/>
                  </a:lnTo>
                  <a:lnTo>
                    <a:pt x="529" y="42"/>
                  </a:lnTo>
                  <a:lnTo>
                    <a:pt x="547" y="42"/>
                  </a:lnTo>
                  <a:lnTo>
                    <a:pt x="583" y="36"/>
                  </a:lnTo>
                  <a:lnTo>
                    <a:pt x="595" y="30"/>
                  </a:lnTo>
                  <a:lnTo>
                    <a:pt x="613" y="30"/>
                  </a:lnTo>
                  <a:lnTo>
                    <a:pt x="649" y="24"/>
                  </a:lnTo>
                  <a:lnTo>
                    <a:pt x="667" y="24"/>
                  </a:lnTo>
                  <a:lnTo>
                    <a:pt x="685" y="24"/>
                  </a:lnTo>
                  <a:lnTo>
                    <a:pt x="721" y="18"/>
                  </a:lnTo>
                  <a:lnTo>
                    <a:pt x="739" y="18"/>
                  </a:lnTo>
                  <a:lnTo>
                    <a:pt x="763" y="12"/>
                  </a:lnTo>
                  <a:lnTo>
                    <a:pt x="799" y="12"/>
                  </a:lnTo>
                  <a:lnTo>
                    <a:pt x="817" y="12"/>
                  </a:lnTo>
                  <a:lnTo>
                    <a:pt x="835" y="6"/>
                  </a:lnTo>
                  <a:lnTo>
                    <a:pt x="871" y="6"/>
                  </a:lnTo>
                  <a:lnTo>
                    <a:pt x="895" y="6"/>
                  </a:lnTo>
                  <a:lnTo>
                    <a:pt x="913" y="6"/>
                  </a:lnTo>
                  <a:lnTo>
                    <a:pt x="949" y="0"/>
                  </a:lnTo>
                  <a:lnTo>
                    <a:pt x="973" y="0"/>
                  </a:lnTo>
                  <a:lnTo>
                    <a:pt x="991" y="0"/>
                  </a:lnTo>
                  <a:lnTo>
                    <a:pt x="1027" y="0"/>
                  </a:lnTo>
                  <a:lnTo>
                    <a:pt x="1051" y="0"/>
                  </a:lnTo>
                  <a:lnTo>
                    <a:pt x="1069" y="0"/>
                  </a:lnTo>
                  <a:lnTo>
                    <a:pt x="1105" y="0"/>
                  </a:lnTo>
                  <a:lnTo>
                    <a:pt x="1129" y="0"/>
                  </a:lnTo>
                  <a:lnTo>
                    <a:pt x="1129" y="294"/>
                  </a:lnTo>
                  <a:lnTo>
                    <a:pt x="2150" y="168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" name="Rectangle 29"/>
          <p:cNvSpPr>
            <a:spLocks noChangeArrowheads="1"/>
          </p:cNvSpPr>
          <p:nvPr/>
        </p:nvSpPr>
        <p:spPr bwMode="auto">
          <a:xfrm>
            <a:off x="6356607" y="2864590"/>
            <a:ext cx="3587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代码</a:t>
            </a:r>
            <a:endParaRPr lang="en-US" altLang="zh-CN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1%</a:t>
            </a:r>
          </a:p>
        </p:txBody>
      </p:sp>
      <p:sp>
        <p:nvSpPr>
          <p:cNvPr id="37" name="Rectangle 30"/>
          <p:cNvSpPr>
            <a:spLocks noChangeArrowheads="1"/>
          </p:cNvSpPr>
          <p:nvPr/>
        </p:nvSpPr>
        <p:spPr bwMode="auto">
          <a:xfrm>
            <a:off x="6867782" y="2800592"/>
            <a:ext cx="3587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14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其他</a:t>
            </a:r>
            <a:endParaRPr lang="en-US" altLang="zh-CN" sz="1400" b="1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4%</a:t>
            </a:r>
          </a:p>
        </p:txBody>
      </p:sp>
      <p:sp>
        <p:nvSpPr>
          <p:cNvPr id="38" name="Rectangle 31"/>
          <p:cNvSpPr>
            <a:spLocks noChangeArrowheads="1"/>
          </p:cNvSpPr>
          <p:nvPr/>
        </p:nvSpPr>
        <p:spPr bwMode="auto">
          <a:xfrm>
            <a:off x="7696457" y="2865680"/>
            <a:ext cx="3873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14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endParaRPr lang="en-US" altLang="zh-CN" sz="1400" b="1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13%</a:t>
            </a: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5201793" y="3045067"/>
            <a:ext cx="3873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1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endParaRPr lang="en-US" altLang="zh-CN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82%</a:t>
            </a:r>
          </a:p>
        </p:txBody>
      </p:sp>
      <p:sp>
        <p:nvSpPr>
          <p:cNvPr id="40" name="Rectangle 35"/>
          <p:cNvSpPr>
            <a:spLocks noChangeArrowheads="1"/>
          </p:cNvSpPr>
          <p:nvPr/>
        </p:nvSpPr>
        <p:spPr bwMode="auto">
          <a:xfrm>
            <a:off x="649047" y="1683101"/>
            <a:ext cx="3460750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zh-CN" altLang="en-US" sz="2600" b="1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软件产品的错误分布</a:t>
            </a:r>
            <a:endParaRPr lang="en-US" altLang="zh-CN" sz="2600" b="1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75737" y="2001566"/>
            <a:ext cx="3348602" cy="536681"/>
            <a:chOff x="888096" y="1000203"/>
            <a:chExt cx="4259825" cy="944066"/>
          </a:xfrm>
        </p:grpSpPr>
        <p:sp>
          <p:nvSpPr>
            <p:cNvPr id="43" name="矩形 42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041081" y="2001566"/>
            <a:ext cx="3348602" cy="536681"/>
            <a:chOff x="888096" y="1000203"/>
            <a:chExt cx="4259825" cy="944066"/>
          </a:xfrm>
        </p:grpSpPr>
        <p:sp>
          <p:nvSpPr>
            <p:cNvPr id="49" name="矩形 48"/>
            <p:cNvSpPr/>
            <p:nvPr/>
          </p:nvSpPr>
          <p:spPr>
            <a:xfrm>
              <a:off x="911225" y="1045634"/>
              <a:ext cx="4199467" cy="872066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888096" y="1000203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888096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5075921" y="1872269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5074692" y="1009634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61683" y="5669021"/>
            <a:ext cx="836237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事实很清楚，道理很明确，为什么我们仍然难以得到满意的工程实施效果？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017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61"/>
    </mc:Choice>
    <mc:Fallback xmlns="">
      <p:transition spd="slow" advTm="81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24" grpId="0"/>
      <p:bldP spid="25" grpId="0"/>
      <p:bldP spid="26" grpId="0"/>
      <p:bldP spid="36" grpId="0"/>
      <p:bldP spid="37" grpId="0"/>
      <p:bldP spid="38" grpId="0"/>
      <p:bldP spid="39" grpId="0"/>
      <p:bldP spid="40" grpId="0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15766" y="4650828"/>
            <a:ext cx="9159766" cy="220717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551794" y="1879850"/>
            <a:ext cx="2343297" cy="1369975"/>
          </a:xfrm>
          <a:prstGeom prst="roundRect">
            <a:avLst/>
          </a:prstGeom>
          <a:solidFill>
            <a:schemeClr val="bg2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21006" y="16864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软件需求是什么？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96096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10857" y="1979308"/>
            <a:ext cx="6337753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需求分析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中的错误是最容易出现的错误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30000"/>
              </a:lnSpc>
              <a:buClr>
                <a:schemeClr val="tx1"/>
              </a:buClr>
              <a:buSzPct val="100000"/>
              <a:buFont typeface="Wingdings" pitchFamily="2" charset="2"/>
              <a:buChar char="ü"/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修正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需求分析阶段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的错误，代价可能是最大的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75659" y="5267050"/>
            <a:ext cx="59450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到底什么是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“软件需求”</a:t>
            </a:r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?</a:t>
            </a:r>
          </a:p>
        </p:txBody>
      </p:sp>
      <p:sp>
        <p:nvSpPr>
          <p:cNvPr id="10" name="椭圆 9"/>
          <p:cNvSpPr/>
          <p:nvPr/>
        </p:nvSpPr>
        <p:spPr>
          <a:xfrm>
            <a:off x="900128" y="3317866"/>
            <a:ext cx="6936827" cy="931676"/>
          </a:xfrm>
          <a:prstGeom prst="ellipse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可见，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“软件需求”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十分重要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KSO_Shape"/>
          <p:cNvSpPr>
            <a:spLocks/>
          </p:cNvSpPr>
          <p:nvPr/>
        </p:nvSpPr>
        <p:spPr bwMode="auto">
          <a:xfrm>
            <a:off x="1261243" y="5320483"/>
            <a:ext cx="1072055" cy="808898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024877" y="2058138"/>
            <a:ext cx="1505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latin typeface="黑体" pitchFamily="49" charset="-122"/>
                <a:ea typeface="黑体" pitchFamily="49" charset="-122"/>
              </a:rPr>
              <a:t>已知</a:t>
            </a:r>
            <a:endParaRPr lang="zh-CN" altLang="en-US" sz="6600" b="1" dirty="0">
              <a:solidFill>
                <a:schemeClr val="bg2">
                  <a:lumMod val="2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576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15"/>
    </mc:Choice>
    <mc:Fallback xmlns="">
      <p:transition spd="slow" advTm="2841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软件需求是什么？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96096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011186" y="1867070"/>
            <a:ext cx="584902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用户求解问题或实现目标的一组条件或能力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系统用来满足合同或标准的一组条件或能力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  <a:p>
            <a:pPr marL="285750" indent="-285750" algn="just">
              <a:lnSpc>
                <a:spcPct val="150000"/>
              </a:lnSpc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记录上述条件和能力的文档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362590" y="1045386"/>
            <a:ext cx="2758966" cy="3358749"/>
          </a:xfrm>
          <a:prstGeom prst="diamond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3000"/>
                </a:schemeClr>
              </a:gs>
              <a:gs pos="83000">
                <a:schemeClr val="accent3">
                  <a:lumMod val="45000"/>
                  <a:lumOff val="55000"/>
                  <a:alpha val="57000"/>
                </a:schemeClr>
              </a:gs>
              <a:gs pos="100000">
                <a:schemeClr val="accent3">
                  <a:lumMod val="30000"/>
                  <a:lumOff val="7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</a:t>
            </a:r>
          </a:p>
          <a:p>
            <a:pPr algn="ctr"/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定义</a:t>
            </a: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2363881139"/>
              </p:ext>
            </p:extLst>
          </p:nvPr>
        </p:nvGraphicFramePr>
        <p:xfrm>
          <a:off x="1009000" y="4498737"/>
          <a:ext cx="7551683" cy="1444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51611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338"/>
    </mc:Choice>
    <mc:Fallback xmlns="">
      <p:transition spd="slow" advTm="142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软件需求工程的关键目标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10524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2788" y="2823235"/>
            <a:ext cx="5897289" cy="1966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Wingdings" pitchFamily="2" charset="2"/>
              <a:buChar char="n"/>
              <a:defRPr/>
            </a:pPr>
            <a:r>
              <a:rPr lang="zh-CN" altLang="en-US" sz="2200" b="1" dirty="0">
                <a:solidFill>
                  <a:schemeClr val="accent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需求工程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关注系统将要</a:t>
            </a:r>
            <a:r>
              <a:rPr lang="zh-CN" altLang="en-US" sz="2200" b="1" dirty="0">
                <a:solidFill>
                  <a:schemeClr val="accent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做什么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200" dirty="0">
                <a:latin typeface="黑体" pitchFamily="49" charset="-122"/>
                <a:ea typeface="黑体" pitchFamily="49" charset="-122"/>
              </a:rPr>
              <a:t>what to do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  <a:p>
            <a:pPr marL="800089" lvl="1" indent="-342900">
              <a:lnSpc>
                <a:spcPct val="130000"/>
              </a:lnSpc>
              <a:spcAft>
                <a:spcPts val="300"/>
              </a:spcAft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itchFamily="49" charset="-122"/>
                <a:ea typeface="黑体" pitchFamily="49" charset="-122"/>
              </a:rPr>
              <a:t>需求工程目的是定义所需解决的问题</a:t>
            </a:r>
            <a:endParaRPr lang="zh-CN" altLang="en-US" sz="20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Wingdings" pitchFamily="2" charset="2"/>
              <a:buChar char="n"/>
              <a:defRPr/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后续阶段，例如编码是关于如何解决问题即（</a:t>
            </a:r>
            <a:r>
              <a:rPr lang="en-US" altLang="zh-CN" sz="2200" dirty="0">
                <a:latin typeface="黑体" pitchFamily="49" charset="-122"/>
                <a:ea typeface="黑体" pitchFamily="49" charset="-122"/>
              </a:rPr>
              <a:t>how to do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9555" y="1427906"/>
            <a:ext cx="3269432" cy="1661994"/>
            <a:chOff x="1" y="1333310"/>
            <a:chExt cx="3269432" cy="1661994"/>
          </a:xfrm>
        </p:grpSpPr>
        <p:sp>
          <p:nvSpPr>
            <p:cNvPr id="7" name="TextBox 6"/>
            <p:cNvSpPr txBox="1"/>
            <p:nvPr/>
          </p:nvSpPr>
          <p:spPr>
            <a:xfrm>
              <a:off x="1" y="1333310"/>
              <a:ext cx="273379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itchFamily="49" charset="-122"/>
                  <a:ea typeface="黑体" pitchFamily="49" charset="-122"/>
                </a:rPr>
                <a:t>“</a:t>
              </a:r>
              <a:r>
                <a:rPr lang="zh-CN" alt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itchFamily="49" charset="-122"/>
                  <a:ea typeface="黑体" pitchFamily="49" charset="-122"/>
                </a:rPr>
                <a:t>注意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92426" y="1887308"/>
              <a:ext cx="127700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itchFamily="49" charset="-122"/>
                  <a:ea typeface="黑体" pitchFamily="49" charset="-122"/>
                </a:rPr>
                <a:t>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7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97"/>
    </mc:Choice>
    <mc:Fallback xmlns="">
      <p:transition spd="slow" advTm="6889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软件需求工程的组成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32059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 bwMode="auto">
          <a:xfrm>
            <a:off x="3492500" y="1484313"/>
            <a:ext cx="3167063" cy="5048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31" name="TextBox 6"/>
          <p:cNvSpPr txBox="1">
            <a:spLocks noChangeArrowheads="1"/>
          </p:cNvSpPr>
          <p:nvPr/>
        </p:nvSpPr>
        <p:spPr bwMode="auto">
          <a:xfrm>
            <a:off x="3563938" y="1557338"/>
            <a:ext cx="3024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软件需求工程</a:t>
            </a:r>
          </a:p>
        </p:txBody>
      </p:sp>
      <p:sp>
        <p:nvSpPr>
          <p:cNvPr id="32" name="矩形 31"/>
          <p:cNvSpPr/>
          <p:nvPr/>
        </p:nvSpPr>
        <p:spPr bwMode="auto">
          <a:xfrm>
            <a:off x="971550" y="2852738"/>
            <a:ext cx="3168650" cy="5048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33" name="TextBox 11"/>
          <p:cNvSpPr txBox="1">
            <a:spLocks noChangeArrowheads="1"/>
          </p:cNvSpPr>
          <p:nvPr/>
        </p:nvSpPr>
        <p:spPr bwMode="auto">
          <a:xfrm>
            <a:off x="1042988" y="2924175"/>
            <a:ext cx="3024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需求研发</a:t>
            </a:r>
          </a:p>
        </p:txBody>
      </p:sp>
      <p:sp>
        <p:nvSpPr>
          <p:cNvPr id="34" name="矩形 33"/>
          <p:cNvSpPr/>
          <p:nvPr/>
        </p:nvSpPr>
        <p:spPr bwMode="auto">
          <a:xfrm>
            <a:off x="5651500" y="2852738"/>
            <a:ext cx="3168650" cy="5048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35" name="TextBox 13"/>
          <p:cNvSpPr txBox="1">
            <a:spLocks noChangeArrowheads="1"/>
          </p:cNvSpPr>
          <p:nvPr/>
        </p:nvSpPr>
        <p:spPr bwMode="auto">
          <a:xfrm>
            <a:off x="5724525" y="2924175"/>
            <a:ext cx="3024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需求管理</a:t>
            </a:r>
          </a:p>
        </p:txBody>
      </p:sp>
      <p:sp>
        <p:nvSpPr>
          <p:cNvPr id="36" name="矩形 35"/>
          <p:cNvSpPr/>
          <p:nvPr/>
        </p:nvSpPr>
        <p:spPr bwMode="auto">
          <a:xfrm>
            <a:off x="107950" y="4941888"/>
            <a:ext cx="1295400" cy="5032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37" name="TextBox 15"/>
          <p:cNvSpPr txBox="1">
            <a:spLocks noChangeArrowheads="1"/>
          </p:cNvSpPr>
          <p:nvPr/>
        </p:nvSpPr>
        <p:spPr bwMode="auto">
          <a:xfrm>
            <a:off x="179388" y="5013325"/>
            <a:ext cx="1223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需求获取</a:t>
            </a:r>
          </a:p>
        </p:txBody>
      </p:sp>
      <p:sp>
        <p:nvSpPr>
          <p:cNvPr id="38" name="矩形 37"/>
          <p:cNvSpPr/>
          <p:nvPr/>
        </p:nvSpPr>
        <p:spPr bwMode="auto">
          <a:xfrm>
            <a:off x="1619250" y="4941888"/>
            <a:ext cx="1296988" cy="5032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1692275" y="5013325"/>
            <a:ext cx="1223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40" name="矩形 39"/>
          <p:cNvSpPr/>
          <p:nvPr/>
        </p:nvSpPr>
        <p:spPr bwMode="auto">
          <a:xfrm>
            <a:off x="3132138" y="4941888"/>
            <a:ext cx="1511300" cy="5032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132138" y="5013325"/>
            <a:ext cx="1511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需求文档化</a:t>
            </a:r>
          </a:p>
        </p:txBody>
      </p:sp>
      <p:cxnSp>
        <p:nvCxnSpPr>
          <p:cNvPr id="42" name="直接连接符 23"/>
          <p:cNvCxnSpPr>
            <a:cxnSpLocks noChangeShapeType="1"/>
            <a:stCxn id="30" idx="2"/>
            <a:endCxn id="32" idx="0"/>
          </p:cNvCxnSpPr>
          <p:nvPr/>
        </p:nvCxnSpPr>
        <p:spPr bwMode="auto">
          <a:xfrm flipH="1">
            <a:off x="2555875" y="1989138"/>
            <a:ext cx="2520950" cy="863600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直接连接符 26"/>
          <p:cNvCxnSpPr>
            <a:cxnSpLocks noChangeShapeType="1"/>
            <a:stCxn id="32" idx="2"/>
          </p:cNvCxnSpPr>
          <p:nvPr/>
        </p:nvCxnSpPr>
        <p:spPr bwMode="auto">
          <a:xfrm flipH="1">
            <a:off x="684213" y="3357563"/>
            <a:ext cx="1871662" cy="1584325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直接连接符 28"/>
          <p:cNvCxnSpPr>
            <a:cxnSpLocks noChangeShapeType="1"/>
            <a:stCxn id="32" idx="2"/>
            <a:endCxn id="38" idx="0"/>
          </p:cNvCxnSpPr>
          <p:nvPr/>
        </p:nvCxnSpPr>
        <p:spPr bwMode="auto">
          <a:xfrm flipH="1">
            <a:off x="2268538" y="3357563"/>
            <a:ext cx="287337" cy="1584325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直接连接符 31"/>
          <p:cNvCxnSpPr>
            <a:cxnSpLocks noChangeShapeType="1"/>
            <a:stCxn id="32" idx="2"/>
            <a:endCxn id="40" idx="0"/>
          </p:cNvCxnSpPr>
          <p:nvPr/>
        </p:nvCxnSpPr>
        <p:spPr bwMode="auto">
          <a:xfrm>
            <a:off x="2555875" y="3357563"/>
            <a:ext cx="1331913" cy="1584325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2" name="直接连接符 34"/>
          <p:cNvCxnSpPr>
            <a:cxnSpLocks noChangeShapeType="1"/>
            <a:endCxn id="32" idx="2"/>
          </p:cNvCxnSpPr>
          <p:nvPr/>
        </p:nvCxnSpPr>
        <p:spPr bwMode="auto">
          <a:xfrm flipH="1" flipV="1">
            <a:off x="2555875" y="3357563"/>
            <a:ext cx="3024188" cy="1584325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直接连接符 37"/>
          <p:cNvCxnSpPr>
            <a:cxnSpLocks noChangeShapeType="1"/>
            <a:stCxn id="30" idx="2"/>
            <a:endCxn id="34" idx="0"/>
          </p:cNvCxnSpPr>
          <p:nvPr/>
        </p:nvCxnSpPr>
        <p:spPr bwMode="auto">
          <a:xfrm>
            <a:off x="5076825" y="1989138"/>
            <a:ext cx="2159000" cy="863600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" name="矩形 73"/>
          <p:cNvSpPr/>
          <p:nvPr/>
        </p:nvSpPr>
        <p:spPr bwMode="auto">
          <a:xfrm>
            <a:off x="4756150" y="4941888"/>
            <a:ext cx="1295400" cy="5032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75" name="TextBox 15"/>
          <p:cNvSpPr txBox="1">
            <a:spLocks noChangeArrowheads="1"/>
          </p:cNvSpPr>
          <p:nvPr/>
        </p:nvSpPr>
        <p:spPr bwMode="auto">
          <a:xfrm>
            <a:off x="4827588" y="5013325"/>
            <a:ext cx="1223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需求确认</a:t>
            </a:r>
          </a:p>
        </p:txBody>
      </p:sp>
      <p:cxnSp>
        <p:nvCxnSpPr>
          <p:cNvPr id="76" name="直接连接符 26"/>
          <p:cNvCxnSpPr>
            <a:cxnSpLocks noChangeShapeType="1"/>
          </p:cNvCxnSpPr>
          <p:nvPr/>
        </p:nvCxnSpPr>
        <p:spPr bwMode="auto">
          <a:xfrm flipH="1">
            <a:off x="5724525" y="3357563"/>
            <a:ext cx="1479550" cy="792162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直接连接符 28"/>
          <p:cNvCxnSpPr>
            <a:cxnSpLocks noChangeShapeType="1"/>
          </p:cNvCxnSpPr>
          <p:nvPr/>
        </p:nvCxnSpPr>
        <p:spPr bwMode="auto">
          <a:xfrm flipH="1">
            <a:off x="7061200" y="3357563"/>
            <a:ext cx="142875" cy="792162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直接连接符 31"/>
          <p:cNvCxnSpPr>
            <a:cxnSpLocks noChangeShapeType="1"/>
          </p:cNvCxnSpPr>
          <p:nvPr/>
        </p:nvCxnSpPr>
        <p:spPr bwMode="auto">
          <a:xfrm>
            <a:off x="7204075" y="3357563"/>
            <a:ext cx="752475" cy="935037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直接连接符 34"/>
          <p:cNvCxnSpPr>
            <a:cxnSpLocks noChangeShapeType="1"/>
          </p:cNvCxnSpPr>
          <p:nvPr/>
        </p:nvCxnSpPr>
        <p:spPr bwMode="auto">
          <a:xfrm flipH="1" flipV="1">
            <a:off x="7204075" y="3357563"/>
            <a:ext cx="1616075" cy="792162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" name="TextBox 19"/>
          <p:cNvSpPr txBox="1">
            <a:spLocks noChangeArrowheads="1"/>
          </p:cNvSpPr>
          <p:nvPr/>
        </p:nvSpPr>
        <p:spPr bwMode="auto">
          <a:xfrm>
            <a:off x="5678488" y="4148138"/>
            <a:ext cx="909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/>
              <a:t>……</a:t>
            </a:r>
            <a:endParaRPr lang="zh-CN" altLang="en-US" b="1"/>
          </a:p>
        </p:txBody>
      </p:sp>
      <p:sp>
        <p:nvSpPr>
          <p:cNvPr id="81" name="TextBox 19"/>
          <p:cNvSpPr txBox="1">
            <a:spLocks noChangeArrowheads="1"/>
          </p:cNvSpPr>
          <p:nvPr/>
        </p:nvSpPr>
        <p:spPr bwMode="auto">
          <a:xfrm>
            <a:off x="6851650" y="4292600"/>
            <a:ext cx="1457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/>
              <a:t>……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33928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047"/>
    </mc:Choice>
    <mc:Fallback xmlns="">
      <p:transition spd="slow" advTm="9404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1507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课程目标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73457" y="233453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26383" y="1598879"/>
            <a:ext cx="6517809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  <a:buClr>
                <a:srgbClr val="FF0000"/>
              </a:buClr>
              <a:buSzPct val="100000"/>
              <a:defRPr/>
            </a:pP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课程理念：“知行合一”</a:t>
            </a:r>
            <a:endParaRPr lang="en-US" altLang="zh-CN" sz="28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菱形 5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<p:cNvSpPr/>
          <p:nvPr/>
        </p:nvSpPr>
        <p:spPr>
          <a:xfrm>
            <a:off x="903054" y="3841014"/>
            <a:ext cx="2424223" cy="1073888"/>
          </a:xfrm>
          <a:prstGeom prst="diamond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菱形 6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<p:cNvSpPr/>
          <p:nvPr/>
        </p:nvSpPr>
        <p:spPr>
          <a:xfrm>
            <a:off x="896890" y="2758554"/>
            <a:ext cx="2424223" cy="1073888"/>
          </a:xfrm>
          <a:prstGeom prst="diamond">
            <a:avLst/>
          </a:pr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KSO_Shape"/>
          <p:cNvSpPr>
            <a:spLocks/>
          </p:cNvSpPr>
          <p:nvPr/>
        </p:nvSpPr>
        <p:spPr bwMode="auto">
          <a:xfrm>
            <a:off x="1860335" y="3035400"/>
            <a:ext cx="497331" cy="400352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KSO_Shape"/>
          <p:cNvSpPr/>
          <p:nvPr/>
        </p:nvSpPr>
        <p:spPr>
          <a:xfrm rot="17689248">
            <a:off x="2057927" y="4139193"/>
            <a:ext cx="180936" cy="551073"/>
          </a:xfrm>
          <a:custGeom>
            <a:avLst/>
            <a:gdLst>
              <a:gd name="connsiteX0" fmla="*/ 1125299 w 2250598"/>
              <a:gd name="connsiteY0" fmla="*/ 5484084 h 6849334"/>
              <a:gd name="connsiteX1" fmla="*/ 687149 w 2250598"/>
              <a:gd name="connsiteY1" fmla="*/ 5922234 h 6849334"/>
              <a:gd name="connsiteX2" fmla="*/ 1125299 w 2250598"/>
              <a:gd name="connsiteY2" fmla="*/ 6360384 h 6849334"/>
              <a:gd name="connsiteX3" fmla="*/ 1563449 w 2250598"/>
              <a:gd name="connsiteY3" fmla="*/ 5922234 h 6849334"/>
              <a:gd name="connsiteX4" fmla="*/ 1125299 w 2250598"/>
              <a:gd name="connsiteY4" fmla="*/ 5484084 h 6849334"/>
              <a:gd name="connsiteX5" fmla="*/ 690080 w 2250598"/>
              <a:gd name="connsiteY5" fmla="*/ 0 h 6849334"/>
              <a:gd name="connsiteX6" fmla="*/ 690080 w 2250598"/>
              <a:gd name="connsiteY6" fmla="*/ 905095 h 6849334"/>
              <a:gd name="connsiteX7" fmla="*/ 1560516 w 2250598"/>
              <a:gd name="connsiteY7" fmla="*/ 905095 h 6849334"/>
              <a:gd name="connsiteX8" fmla="*/ 1560516 w 2250598"/>
              <a:gd name="connsiteY8" fmla="*/ 0 h 6849334"/>
              <a:gd name="connsiteX9" fmla="*/ 1563316 w 2250598"/>
              <a:gd name="connsiteY9" fmla="*/ 869 h 6849334"/>
              <a:gd name="connsiteX10" fmla="*/ 2250598 w 2250598"/>
              <a:gd name="connsiteY10" fmla="*/ 1037736 h 6849334"/>
              <a:gd name="connsiteX11" fmla="*/ 1563316 w 2250598"/>
              <a:gd name="connsiteY11" fmla="*/ 2074604 h 6849334"/>
              <a:gd name="connsiteX12" fmla="*/ 1466059 w 2250598"/>
              <a:gd name="connsiteY12" fmla="*/ 2104794 h 6849334"/>
              <a:gd name="connsiteX13" fmla="*/ 1466059 w 2250598"/>
              <a:gd name="connsiteY13" fmla="*/ 5061748 h 6849334"/>
              <a:gd name="connsiteX14" fmla="*/ 1486168 w 2250598"/>
              <a:gd name="connsiteY14" fmla="*/ 5067990 h 6849334"/>
              <a:gd name="connsiteX15" fmla="*/ 2052399 w 2250598"/>
              <a:gd name="connsiteY15" fmla="*/ 5922234 h 6849334"/>
              <a:gd name="connsiteX16" fmla="*/ 1125299 w 2250598"/>
              <a:gd name="connsiteY16" fmla="*/ 6849334 h 6849334"/>
              <a:gd name="connsiteX17" fmla="*/ 198199 w 2250598"/>
              <a:gd name="connsiteY17" fmla="*/ 5922234 h 6849334"/>
              <a:gd name="connsiteX18" fmla="*/ 764430 w 2250598"/>
              <a:gd name="connsiteY18" fmla="*/ 5067990 h 6849334"/>
              <a:gd name="connsiteX19" fmla="*/ 784539 w 2250598"/>
              <a:gd name="connsiteY19" fmla="*/ 5061748 h 6849334"/>
              <a:gd name="connsiteX20" fmla="*/ 784539 w 2250598"/>
              <a:gd name="connsiteY20" fmla="*/ 2104794 h 6849334"/>
              <a:gd name="connsiteX21" fmla="*/ 687282 w 2250598"/>
              <a:gd name="connsiteY21" fmla="*/ 2074604 h 6849334"/>
              <a:gd name="connsiteX22" fmla="*/ 0 w 2250598"/>
              <a:gd name="connsiteY22" fmla="*/ 1037736 h 6849334"/>
              <a:gd name="connsiteX23" fmla="*/ 687282 w 2250598"/>
              <a:gd name="connsiteY23" fmla="*/ 869 h 6849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250598" h="6849334">
                <a:moveTo>
                  <a:pt x="1125299" y="5484084"/>
                </a:moveTo>
                <a:cubicBezTo>
                  <a:pt x="883315" y="5484084"/>
                  <a:pt x="687149" y="5680250"/>
                  <a:pt x="687149" y="5922234"/>
                </a:cubicBezTo>
                <a:cubicBezTo>
                  <a:pt x="687149" y="6164218"/>
                  <a:pt x="883315" y="6360384"/>
                  <a:pt x="1125299" y="6360384"/>
                </a:cubicBezTo>
                <a:cubicBezTo>
                  <a:pt x="1367283" y="6360384"/>
                  <a:pt x="1563449" y="6164218"/>
                  <a:pt x="1563449" y="5922234"/>
                </a:cubicBezTo>
                <a:cubicBezTo>
                  <a:pt x="1563449" y="5680250"/>
                  <a:pt x="1367283" y="5484084"/>
                  <a:pt x="1125299" y="5484084"/>
                </a:cubicBezTo>
                <a:close/>
                <a:moveTo>
                  <a:pt x="690080" y="0"/>
                </a:moveTo>
                <a:lnTo>
                  <a:pt x="690080" y="905095"/>
                </a:lnTo>
                <a:lnTo>
                  <a:pt x="1560516" y="905095"/>
                </a:lnTo>
                <a:lnTo>
                  <a:pt x="1560516" y="0"/>
                </a:lnTo>
                <a:lnTo>
                  <a:pt x="1563316" y="869"/>
                </a:lnTo>
                <a:cubicBezTo>
                  <a:pt x="1967203" y="171698"/>
                  <a:pt x="2250598" y="571622"/>
                  <a:pt x="2250598" y="1037736"/>
                </a:cubicBezTo>
                <a:cubicBezTo>
                  <a:pt x="2250598" y="1503850"/>
                  <a:pt x="1967203" y="1903774"/>
                  <a:pt x="1563316" y="2074604"/>
                </a:cubicBezTo>
                <a:lnTo>
                  <a:pt x="1466059" y="2104794"/>
                </a:lnTo>
                <a:lnTo>
                  <a:pt x="1466059" y="5061748"/>
                </a:lnTo>
                <a:lnTo>
                  <a:pt x="1486168" y="5067990"/>
                </a:lnTo>
                <a:cubicBezTo>
                  <a:pt x="1818918" y="5208732"/>
                  <a:pt x="2052399" y="5538217"/>
                  <a:pt x="2052399" y="5922234"/>
                </a:cubicBezTo>
                <a:cubicBezTo>
                  <a:pt x="2052399" y="6434257"/>
                  <a:pt x="1637322" y="6849334"/>
                  <a:pt x="1125299" y="6849334"/>
                </a:cubicBezTo>
                <a:cubicBezTo>
                  <a:pt x="613276" y="6849334"/>
                  <a:pt x="198199" y="6434257"/>
                  <a:pt x="198199" y="5922234"/>
                </a:cubicBezTo>
                <a:cubicBezTo>
                  <a:pt x="198199" y="5538217"/>
                  <a:pt x="431680" y="5208732"/>
                  <a:pt x="764430" y="5067990"/>
                </a:cubicBezTo>
                <a:lnTo>
                  <a:pt x="784539" y="5061748"/>
                </a:lnTo>
                <a:lnTo>
                  <a:pt x="784539" y="2104794"/>
                </a:lnTo>
                <a:lnTo>
                  <a:pt x="687282" y="2074604"/>
                </a:lnTo>
                <a:cubicBezTo>
                  <a:pt x="283395" y="1903774"/>
                  <a:pt x="0" y="1503850"/>
                  <a:pt x="0" y="1037736"/>
                </a:cubicBezTo>
                <a:cubicBezTo>
                  <a:pt x="0" y="571622"/>
                  <a:pt x="283396" y="171698"/>
                  <a:pt x="687282" y="8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59458" y="2897735"/>
            <a:ext cx="4506656" cy="94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300"/>
              </a:spcAft>
              <a:buSzPct val="100000"/>
              <a:defRPr/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理论、方法、技术与前沿方向；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20000"/>
              </a:lnSpc>
              <a:spcAft>
                <a:spcPts val="300"/>
              </a:spcAft>
              <a:buSzPct val="100000"/>
              <a:defRPr/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科研项目中亲历的工业界案例；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35184" y="4188850"/>
            <a:ext cx="18774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100000"/>
              <a:defRPr/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课程项目实践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2" name="直接连接符 11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<p:cNvCxnSpPr/>
          <p:nvPr/>
        </p:nvCxnSpPr>
        <p:spPr>
          <a:xfrm flipH="1">
            <a:off x="3241016" y="4377958"/>
            <a:ext cx="853262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 descr="e7d195523061f1c066b244f4f0640bbcf3715a5d8e4c1f9c0CC89F802DB1C6DCEED83B96BD2FE003EF101F1D2A7FDAC955EBEE173D2520FDFAE65A13FA12EC6F1609809A21EAC5BB0195E08AA6A710E6248429B268CDE7E0F88F10A96895837156FB42290AC6FF6844AC8D7BC66D84E1A375D7292B4D3C92710E9760418CBD08A66F9A20065CD769C6E57D7D5753DF6E"/>
          <p:cNvCxnSpPr/>
          <p:nvPr/>
        </p:nvCxnSpPr>
        <p:spPr>
          <a:xfrm flipH="1">
            <a:off x="3270996" y="3302759"/>
            <a:ext cx="853262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84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20"/>
    </mc:Choice>
    <mc:Fallback xmlns="">
      <p:transition spd="slow" advTm="5552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2427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软件需求的层次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38436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3"/>
          <p:cNvSpPr>
            <a:spLocks noChangeArrowheads="1"/>
          </p:cNvSpPr>
          <p:nvPr/>
        </p:nvSpPr>
        <p:spPr bwMode="auto">
          <a:xfrm>
            <a:off x="441937" y="1307369"/>
            <a:ext cx="1943100" cy="1008063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47" name="TextBox 4"/>
          <p:cNvSpPr txBox="1">
            <a:spLocks noChangeArrowheads="1"/>
          </p:cNvSpPr>
          <p:nvPr/>
        </p:nvSpPr>
        <p:spPr bwMode="auto">
          <a:xfrm>
            <a:off x="540362" y="1618519"/>
            <a:ext cx="165576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业务需求</a:t>
            </a:r>
          </a:p>
        </p:txBody>
      </p:sp>
      <p:sp>
        <p:nvSpPr>
          <p:cNvPr id="48" name="椭圆 5"/>
          <p:cNvSpPr>
            <a:spLocks noChangeArrowheads="1"/>
          </p:cNvSpPr>
          <p:nvPr/>
        </p:nvSpPr>
        <p:spPr bwMode="auto">
          <a:xfrm>
            <a:off x="584812" y="2963132"/>
            <a:ext cx="1944687" cy="1008062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49" name="TextBox 6"/>
          <p:cNvSpPr txBox="1">
            <a:spLocks noChangeArrowheads="1"/>
          </p:cNvSpPr>
          <p:nvPr/>
        </p:nvSpPr>
        <p:spPr bwMode="auto">
          <a:xfrm>
            <a:off x="835637" y="3286982"/>
            <a:ext cx="1657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用户需求</a:t>
            </a:r>
          </a:p>
        </p:txBody>
      </p:sp>
      <p:sp>
        <p:nvSpPr>
          <p:cNvPr id="50" name="椭圆 7"/>
          <p:cNvSpPr>
            <a:spLocks noChangeArrowheads="1"/>
          </p:cNvSpPr>
          <p:nvPr/>
        </p:nvSpPr>
        <p:spPr bwMode="auto">
          <a:xfrm>
            <a:off x="224449" y="4979257"/>
            <a:ext cx="1944688" cy="1008062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51" name="TextBox 8"/>
          <p:cNvSpPr txBox="1">
            <a:spLocks noChangeArrowheads="1"/>
          </p:cNvSpPr>
          <p:nvPr/>
        </p:nvSpPr>
        <p:spPr bwMode="auto">
          <a:xfrm>
            <a:off x="405424" y="5285644"/>
            <a:ext cx="16557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系统需求</a:t>
            </a:r>
          </a:p>
        </p:txBody>
      </p:sp>
      <p:sp>
        <p:nvSpPr>
          <p:cNvPr id="52" name="椭圆 9"/>
          <p:cNvSpPr>
            <a:spLocks noChangeArrowheads="1"/>
          </p:cNvSpPr>
          <p:nvPr/>
        </p:nvSpPr>
        <p:spPr bwMode="auto">
          <a:xfrm>
            <a:off x="2816837" y="4979257"/>
            <a:ext cx="1944687" cy="1008062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53" name="TextBox 10"/>
          <p:cNvSpPr txBox="1">
            <a:spLocks noChangeArrowheads="1"/>
          </p:cNvSpPr>
          <p:nvPr/>
        </p:nvSpPr>
        <p:spPr bwMode="auto">
          <a:xfrm>
            <a:off x="2961299" y="5195157"/>
            <a:ext cx="16557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</a:p>
        </p:txBody>
      </p:sp>
      <p:sp>
        <p:nvSpPr>
          <p:cNvPr id="54" name="椭圆 12"/>
          <p:cNvSpPr>
            <a:spLocks noChangeArrowheads="1"/>
          </p:cNvSpPr>
          <p:nvPr/>
        </p:nvSpPr>
        <p:spPr bwMode="auto">
          <a:xfrm>
            <a:off x="5553687" y="2963132"/>
            <a:ext cx="1512887" cy="1008062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55" name="TextBox 13"/>
          <p:cNvSpPr txBox="1">
            <a:spLocks noChangeArrowheads="1"/>
          </p:cNvSpPr>
          <p:nvPr/>
        </p:nvSpPr>
        <p:spPr bwMode="auto">
          <a:xfrm>
            <a:off x="5698149" y="3179032"/>
            <a:ext cx="1223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业务规则</a:t>
            </a:r>
          </a:p>
        </p:txBody>
      </p:sp>
      <p:sp>
        <p:nvSpPr>
          <p:cNvPr id="56" name="椭圆 14"/>
          <p:cNvSpPr>
            <a:spLocks noChangeArrowheads="1"/>
          </p:cNvSpPr>
          <p:nvPr/>
        </p:nvSpPr>
        <p:spPr bwMode="auto">
          <a:xfrm>
            <a:off x="7172937" y="2963132"/>
            <a:ext cx="1944687" cy="1008062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57" name="TextBox 15"/>
          <p:cNvSpPr txBox="1">
            <a:spLocks noChangeArrowheads="1"/>
          </p:cNvSpPr>
          <p:nvPr/>
        </p:nvSpPr>
        <p:spPr bwMode="auto">
          <a:xfrm>
            <a:off x="7461862" y="3179032"/>
            <a:ext cx="14049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质量属性</a:t>
            </a:r>
          </a:p>
        </p:txBody>
      </p:sp>
      <p:sp>
        <p:nvSpPr>
          <p:cNvPr id="58" name="椭圆 16"/>
          <p:cNvSpPr>
            <a:spLocks noChangeArrowheads="1"/>
          </p:cNvSpPr>
          <p:nvPr/>
        </p:nvSpPr>
        <p:spPr bwMode="auto">
          <a:xfrm>
            <a:off x="5625124" y="4836382"/>
            <a:ext cx="1512888" cy="1008062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59" name="TextBox 17"/>
          <p:cNvSpPr txBox="1">
            <a:spLocks noChangeArrowheads="1"/>
          </p:cNvSpPr>
          <p:nvPr/>
        </p:nvSpPr>
        <p:spPr bwMode="auto">
          <a:xfrm>
            <a:off x="5804512" y="5155469"/>
            <a:ext cx="1223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外部接口</a:t>
            </a:r>
          </a:p>
        </p:txBody>
      </p:sp>
      <p:sp>
        <p:nvSpPr>
          <p:cNvPr id="60" name="椭圆 18"/>
          <p:cNvSpPr>
            <a:spLocks noChangeArrowheads="1"/>
          </p:cNvSpPr>
          <p:nvPr/>
        </p:nvSpPr>
        <p:spPr bwMode="auto">
          <a:xfrm>
            <a:off x="7353912" y="4907819"/>
            <a:ext cx="1728787" cy="719138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61" name="TextBox 19"/>
          <p:cNvSpPr txBox="1">
            <a:spLocks noChangeArrowheads="1"/>
          </p:cNvSpPr>
          <p:nvPr/>
        </p:nvSpPr>
        <p:spPr bwMode="auto">
          <a:xfrm>
            <a:off x="7569812" y="5123719"/>
            <a:ext cx="1368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约束条件</a:t>
            </a:r>
          </a:p>
        </p:txBody>
      </p:sp>
      <p:cxnSp>
        <p:nvCxnSpPr>
          <p:cNvPr id="62" name="直接连接符 21"/>
          <p:cNvCxnSpPr>
            <a:cxnSpLocks noChangeShapeType="1"/>
          </p:cNvCxnSpPr>
          <p:nvPr/>
        </p:nvCxnSpPr>
        <p:spPr bwMode="auto">
          <a:xfrm>
            <a:off x="81574" y="2675794"/>
            <a:ext cx="8785225" cy="0"/>
          </a:xfrm>
          <a:prstGeom prst="line">
            <a:avLst/>
          </a:prstGeom>
          <a:noFill/>
          <a:ln w="349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直接连接符 22"/>
          <p:cNvCxnSpPr>
            <a:cxnSpLocks noChangeShapeType="1"/>
          </p:cNvCxnSpPr>
          <p:nvPr/>
        </p:nvCxnSpPr>
        <p:spPr bwMode="auto">
          <a:xfrm>
            <a:off x="81574" y="4331557"/>
            <a:ext cx="8785225" cy="0"/>
          </a:xfrm>
          <a:prstGeom prst="line">
            <a:avLst/>
          </a:prstGeom>
          <a:noFill/>
          <a:ln w="349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直接连接符 23"/>
          <p:cNvCxnSpPr>
            <a:cxnSpLocks noChangeShapeType="1"/>
          </p:cNvCxnSpPr>
          <p:nvPr/>
        </p:nvCxnSpPr>
        <p:spPr bwMode="auto">
          <a:xfrm>
            <a:off x="5266349" y="1523269"/>
            <a:ext cx="0" cy="4321175"/>
          </a:xfrm>
          <a:prstGeom prst="line">
            <a:avLst/>
          </a:prstGeom>
          <a:noFill/>
          <a:ln w="349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直接箭头连接符 27"/>
          <p:cNvCxnSpPr>
            <a:cxnSpLocks noChangeShapeType="1"/>
            <a:stCxn id="46" idx="6"/>
            <a:endCxn id="69" idx="0"/>
          </p:cNvCxnSpPr>
          <p:nvPr/>
        </p:nvCxnSpPr>
        <p:spPr bwMode="auto">
          <a:xfrm>
            <a:off x="2385037" y="1810607"/>
            <a:ext cx="1189037" cy="57626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直接箭头连接符 28"/>
          <p:cNvCxnSpPr>
            <a:cxnSpLocks noChangeShapeType="1"/>
            <a:stCxn id="48" idx="6"/>
            <a:endCxn id="72" idx="0"/>
          </p:cNvCxnSpPr>
          <p:nvPr/>
        </p:nvCxnSpPr>
        <p:spPr bwMode="auto">
          <a:xfrm>
            <a:off x="2529499" y="3467957"/>
            <a:ext cx="936625" cy="50323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直接箭头连接符 29"/>
          <p:cNvCxnSpPr>
            <a:cxnSpLocks noChangeShapeType="1"/>
            <a:stCxn id="50" idx="6"/>
            <a:endCxn id="52" idx="2"/>
          </p:cNvCxnSpPr>
          <p:nvPr/>
        </p:nvCxnSpPr>
        <p:spPr bwMode="auto">
          <a:xfrm>
            <a:off x="2169137" y="5484082"/>
            <a:ext cx="647700" cy="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直接箭头连接符 31"/>
          <p:cNvCxnSpPr>
            <a:cxnSpLocks noChangeShapeType="1"/>
          </p:cNvCxnSpPr>
          <p:nvPr/>
        </p:nvCxnSpPr>
        <p:spPr bwMode="auto">
          <a:xfrm flipH="1">
            <a:off x="4185262" y="3539394"/>
            <a:ext cx="1296987" cy="360363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矩形 68"/>
          <p:cNvSpPr/>
          <p:nvPr/>
        </p:nvSpPr>
        <p:spPr bwMode="auto">
          <a:xfrm>
            <a:off x="2458062" y="2386869"/>
            <a:ext cx="2232025" cy="5048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70" name="TextBox 33"/>
          <p:cNvSpPr txBox="1">
            <a:spLocks noChangeArrowheads="1"/>
          </p:cNvSpPr>
          <p:nvPr/>
        </p:nvSpPr>
        <p:spPr bwMode="auto">
          <a:xfrm>
            <a:off x="2529499" y="2459894"/>
            <a:ext cx="2087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愿景与范围</a:t>
            </a:r>
          </a:p>
        </p:txBody>
      </p:sp>
      <p:cxnSp>
        <p:nvCxnSpPr>
          <p:cNvPr id="71" name="直接箭头连接符 37"/>
          <p:cNvCxnSpPr>
            <a:cxnSpLocks noChangeShapeType="1"/>
            <a:endCxn id="48" idx="7"/>
          </p:cNvCxnSpPr>
          <p:nvPr/>
        </p:nvCxnSpPr>
        <p:spPr bwMode="auto">
          <a:xfrm flipH="1">
            <a:off x="2245337" y="2891694"/>
            <a:ext cx="1220787" cy="219075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矩形 71"/>
          <p:cNvSpPr/>
          <p:nvPr/>
        </p:nvSpPr>
        <p:spPr bwMode="auto">
          <a:xfrm>
            <a:off x="2169137" y="3971194"/>
            <a:ext cx="2592387" cy="5048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73" name="TextBox 40"/>
          <p:cNvSpPr txBox="1">
            <a:spLocks noChangeArrowheads="1"/>
          </p:cNvSpPr>
          <p:nvPr/>
        </p:nvSpPr>
        <p:spPr bwMode="auto">
          <a:xfrm>
            <a:off x="2242162" y="4044219"/>
            <a:ext cx="2447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</a:p>
        </p:txBody>
      </p:sp>
      <p:cxnSp>
        <p:nvCxnSpPr>
          <p:cNvPr id="74" name="直接箭头连接符 44"/>
          <p:cNvCxnSpPr>
            <a:cxnSpLocks noChangeShapeType="1"/>
            <a:stCxn id="72" idx="2"/>
          </p:cNvCxnSpPr>
          <p:nvPr/>
        </p:nvCxnSpPr>
        <p:spPr bwMode="auto">
          <a:xfrm>
            <a:off x="3466124" y="4476019"/>
            <a:ext cx="142875" cy="50323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直接箭头连接符 49"/>
          <p:cNvCxnSpPr>
            <a:cxnSpLocks noChangeShapeType="1"/>
          </p:cNvCxnSpPr>
          <p:nvPr/>
        </p:nvCxnSpPr>
        <p:spPr bwMode="auto">
          <a:xfrm flipH="1">
            <a:off x="4617062" y="3971194"/>
            <a:ext cx="1223962" cy="1223963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直接箭头连接符 51"/>
          <p:cNvCxnSpPr>
            <a:cxnSpLocks noChangeShapeType="1"/>
            <a:endCxn id="52" idx="6"/>
          </p:cNvCxnSpPr>
          <p:nvPr/>
        </p:nvCxnSpPr>
        <p:spPr bwMode="auto">
          <a:xfrm flipH="1">
            <a:off x="4761524" y="3828319"/>
            <a:ext cx="2663825" cy="1655763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矩形 55"/>
          <p:cNvSpPr>
            <a:spLocks noChangeArrowheads="1"/>
          </p:cNvSpPr>
          <p:nvPr/>
        </p:nvSpPr>
        <p:spPr bwMode="auto">
          <a:xfrm>
            <a:off x="2196124" y="6060344"/>
            <a:ext cx="6021388" cy="576263"/>
          </a:xfrm>
          <a:prstGeom prst="rect">
            <a:avLst/>
          </a:prstGeom>
          <a:solidFill>
            <a:srgbClr val="FFC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78" name="TextBox 56"/>
          <p:cNvSpPr txBox="1">
            <a:spLocks noChangeArrowheads="1"/>
          </p:cNvSpPr>
          <p:nvPr/>
        </p:nvSpPr>
        <p:spPr bwMode="auto">
          <a:xfrm>
            <a:off x="3542324" y="6133369"/>
            <a:ext cx="3168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/>
              <a:t>软件需求文档</a:t>
            </a:r>
          </a:p>
        </p:txBody>
      </p:sp>
      <p:cxnSp>
        <p:nvCxnSpPr>
          <p:cNvPr id="79" name="直接箭头连接符 57"/>
          <p:cNvCxnSpPr>
            <a:cxnSpLocks noChangeShapeType="1"/>
          </p:cNvCxnSpPr>
          <p:nvPr/>
        </p:nvCxnSpPr>
        <p:spPr bwMode="auto">
          <a:xfrm>
            <a:off x="4545624" y="5823807"/>
            <a:ext cx="1008063" cy="21590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直接箭头连接符 60"/>
          <p:cNvCxnSpPr>
            <a:cxnSpLocks noChangeShapeType="1"/>
            <a:stCxn id="58" idx="4"/>
          </p:cNvCxnSpPr>
          <p:nvPr/>
        </p:nvCxnSpPr>
        <p:spPr bwMode="auto">
          <a:xfrm flipH="1">
            <a:off x="5625124" y="5844444"/>
            <a:ext cx="757238" cy="21590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直接箭头连接符 63"/>
          <p:cNvCxnSpPr>
            <a:cxnSpLocks noChangeShapeType="1"/>
          </p:cNvCxnSpPr>
          <p:nvPr/>
        </p:nvCxnSpPr>
        <p:spPr bwMode="auto">
          <a:xfrm flipH="1">
            <a:off x="7138012" y="3899757"/>
            <a:ext cx="503237" cy="208756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直接箭头连接符 66"/>
          <p:cNvCxnSpPr>
            <a:cxnSpLocks noChangeShapeType="1"/>
            <a:stCxn id="60" idx="4"/>
          </p:cNvCxnSpPr>
          <p:nvPr/>
        </p:nvCxnSpPr>
        <p:spPr bwMode="auto">
          <a:xfrm flipH="1">
            <a:off x="7498374" y="5626957"/>
            <a:ext cx="719138" cy="36036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93323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934"/>
    </mc:Choice>
    <mc:Fallback xmlns="">
      <p:transition spd="slow" advTm="21293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练习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6713" y="231389"/>
            <a:ext cx="83229" cy="3361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315" y="1991550"/>
            <a:ext cx="6248487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500" dirty="0">
                <a:latin typeface="黑体" pitchFamily="49" charset="-122"/>
                <a:ea typeface="黑体" pitchFamily="49" charset="-122"/>
              </a:rPr>
              <a:t>到此为止，看似无一字不可理解</a:t>
            </a:r>
            <a:endParaRPr lang="en-US" altLang="zh-CN" sz="25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30000"/>
              </a:lnSpc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500" dirty="0">
                <a:latin typeface="黑体" pitchFamily="49" charset="-122"/>
                <a:ea typeface="黑体" pitchFamily="49" charset="-122"/>
              </a:rPr>
              <a:t>且行且思考</a:t>
            </a:r>
            <a:endParaRPr lang="en-US" altLang="zh-CN" sz="25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3499952"/>
            <a:ext cx="9144000" cy="2159875"/>
          </a:xfrm>
          <a:prstGeom prst="rect">
            <a:avLst/>
          </a:prstGeom>
          <a:solidFill>
            <a:schemeClr val="tx2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buSzPct val="100000"/>
              <a:defRPr/>
            </a:pPr>
            <a:endParaRPr lang="en-US" altLang="zh-CN" sz="2400" dirty="0"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50214" y="4036449"/>
            <a:ext cx="572464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Clr>
                <a:srgbClr val="FF0000"/>
              </a:buClr>
              <a:buSzPct val="100000"/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根据平时生活经验，写如下产品的需求：</a:t>
            </a:r>
            <a:endParaRPr lang="en-US" altLang="zh-CN" sz="24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32359" y="4642953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  <a:buSzPct val="100000"/>
              <a:defRPr/>
            </a:pPr>
            <a:r>
              <a:rPr lang="zh-CN" altLang="en-US" sz="32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地铁列车车载控制软件</a:t>
            </a:r>
            <a:endParaRPr lang="en-US" altLang="zh-CN" sz="32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4" name="KSO_Shape"/>
          <p:cNvSpPr/>
          <p:nvPr/>
        </p:nvSpPr>
        <p:spPr>
          <a:xfrm>
            <a:off x="1883516" y="4642953"/>
            <a:ext cx="413909" cy="589894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8" name="椭圆形标注 7"/>
          <p:cNvSpPr/>
          <p:nvPr/>
        </p:nvSpPr>
        <p:spPr>
          <a:xfrm>
            <a:off x="6353502" y="3642322"/>
            <a:ext cx="2538249" cy="748863"/>
          </a:xfrm>
          <a:prstGeom prst="wedgeEllipseCallout">
            <a:avLst>
              <a:gd name="adj1" fmla="val -26374"/>
              <a:gd name="adj2" fmla="val 85658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好写吗？</a:t>
            </a:r>
          </a:p>
        </p:txBody>
      </p:sp>
    </p:spTree>
    <p:extLst>
      <p:ext uri="{BB962C8B-B14F-4D97-AF65-F5344CB8AC3E}">
        <p14:creationId xmlns:p14="http://schemas.microsoft.com/office/powerpoint/2010/main" val="382042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27"/>
    </mc:Choice>
    <mc:Fallback xmlns="">
      <p:transition spd="slow" advTm="3912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标注 30"/>
          <p:cNvSpPr/>
          <p:nvPr/>
        </p:nvSpPr>
        <p:spPr>
          <a:xfrm>
            <a:off x="1072063" y="1101382"/>
            <a:ext cx="7126006" cy="684604"/>
          </a:xfrm>
          <a:prstGeom prst="wedgeRoundRectCallout">
            <a:avLst>
              <a:gd name="adj1" fmla="val -21939"/>
              <a:gd name="adj2" fmla="val 94740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0" y="5312979"/>
            <a:ext cx="9144000" cy="15450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标注 27"/>
          <p:cNvSpPr/>
          <p:nvPr/>
        </p:nvSpPr>
        <p:spPr>
          <a:xfrm>
            <a:off x="1658297" y="1006786"/>
            <a:ext cx="5613200" cy="794966"/>
          </a:xfrm>
          <a:prstGeom prst="wedgeRoundRectCallout">
            <a:avLst>
              <a:gd name="adj1" fmla="val -21352"/>
              <a:gd name="adj2" fmla="val 80348"/>
              <a:gd name="adj3" fmla="val 16667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 读心术</a:t>
            </a:r>
          </a:p>
        </p:txBody>
      </p:sp>
      <p:sp>
        <p:nvSpPr>
          <p:cNvPr id="2" name="矩形 1"/>
          <p:cNvSpPr/>
          <p:nvPr/>
        </p:nvSpPr>
        <p:spPr>
          <a:xfrm>
            <a:off x="221006" y="168644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软件需求工程为什么难？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68103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63" y="2054008"/>
            <a:ext cx="1322936" cy="99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63" y="3082148"/>
            <a:ext cx="3285563" cy="196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2202502" y="2446096"/>
            <a:ext cx="30564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latin typeface="黑体" pitchFamily="49" charset="-122"/>
                <a:ea typeface="黑体" pitchFamily="49" charset="-122"/>
                <a:cs typeface="楷体_GB2312" pitchFamily="49" charset="-122"/>
              </a:rPr>
              <a:t>“真正的需求”</a:t>
            </a:r>
            <a:endParaRPr lang="en-US" altLang="zh-CN" sz="2800" dirty="0">
              <a:latin typeface="黑体" pitchFamily="49" charset="-122"/>
              <a:ea typeface="黑体" pitchFamily="49" charset="-122"/>
              <a:cs typeface="楷体_GB2312" pitchFamily="49" charset="-122"/>
            </a:endParaRPr>
          </a:p>
        </p:txBody>
      </p:sp>
      <p:sp>
        <p:nvSpPr>
          <p:cNvPr id="24" name="KSO_Shape"/>
          <p:cNvSpPr>
            <a:spLocks/>
          </p:cNvSpPr>
          <p:nvPr/>
        </p:nvSpPr>
        <p:spPr bwMode="auto">
          <a:xfrm>
            <a:off x="5961995" y="2166173"/>
            <a:ext cx="2236074" cy="150398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26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需求文档</a:t>
            </a:r>
          </a:p>
        </p:txBody>
      </p:sp>
      <p:sp>
        <p:nvSpPr>
          <p:cNvPr id="23" name="右箭头 22"/>
          <p:cNvSpPr/>
          <p:nvPr/>
        </p:nvSpPr>
        <p:spPr>
          <a:xfrm>
            <a:off x="4887310" y="2601293"/>
            <a:ext cx="867104" cy="323195"/>
          </a:xfrm>
          <a:prstGeom prst="rightArrow">
            <a:avLst/>
          </a:prstGeom>
          <a:solidFill>
            <a:schemeClr val="tx2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KSO_Shape"/>
          <p:cNvSpPr>
            <a:spLocks/>
          </p:cNvSpPr>
          <p:nvPr/>
        </p:nvSpPr>
        <p:spPr bwMode="auto">
          <a:xfrm>
            <a:off x="2916621" y="1230843"/>
            <a:ext cx="688997" cy="514424"/>
          </a:xfrm>
          <a:custGeom>
            <a:avLst/>
            <a:gdLst>
              <a:gd name="T0" fmla="*/ 901314 w 3228"/>
              <a:gd name="T1" fmla="*/ 1694421 h 3037"/>
              <a:gd name="T2" fmla="*/ 0 w 3228"/>
              <a:gd name="T3" fmla="*/ 587496 h 3037"/>
              <a:gd name="T4" fmla="*/ 0 w 3228"/>
              <a:gd name="T5" fmla="*/ 486511 h 3037"/>
              <a:gd name="T6" fmla="*/ 406037 w 3228"/>
              <a:gd name="T7" fmla="*/ 4463 h 3037"/>
              <a:gd name="T8" fmla="*/ 486353 w 3228"/>
              <a:gd name="T9" fmla="*/ 0 h 3037"/>
              <a:gd name="T10" fmla="*/ 901314 w 3228"/>
              <a:gd name="T11" fmla="*/ 218707 h 3037"/>
              <a:gd name="T12" fmla="*/ 1314044 w 3228"/>
              <a:gd name="T13" fmla="*/ 0 h 3037"/>
              <a:gd name="T14" fmla="*/ 1394360 w 3228"/>
              <a:gd name="T15" fmla="*/ 4463 h 3037"/>
              <a:gd name="T16" fmla="*/ 1800397 w 3228"/>
              <a:gd name="T17" fmla="*/ 486511 h 3037"/>
              <a:gd name="T18" fmla="*/ 1800397 w 3228"/>
              <a:gd name="T19" fmla="*/ 587496 h 3037"/>
              <a:gd name="T20" fmla="*/ 901314 w 3228"/>
              <a:gd name="T21" fmla="*/ 1694421 h 3037"/>
              <a:gd name="T22" fmla="*/ 1242653 w 3228"/>
              <a:gd name="T23" fmla="*/ 1124779 h 3037"/>
              <a:gd name="T24" fmla="*/ 1079792 w 3228"/>
              <a:gd name="T25" fmla="*/ 649984 h 3037"/>
              <a:gd name="T26" fmla="*/ 992784 w 3228"/>
              <a:gd name="T27" fmla="*/ 1020446 h 3037"/>
              <a:gd name="T28" fmla="*/ 827692 w 3228"/>
              <a:gd name="T29" fmla="*/ 285100 h 3037"/>
              <a:gd name="T30" fmla="*/ 612960 w 3228"/>
              <a:gd name="T31" fmla="*/ 1047227 h 3037"/>
              <a:gd name="T32" fmla="*/ 334089 w 3228"/>
              <a:gd name="T33" fmla="*/ 1158812 h 3037"/>
              <a:gd name="T34" fmla="*/ 710008 w 3228"/>
              <a:gd name="T35" fmla="*/ 1158812 h 3037"/>
              <a:gd name="T36" fmla="*/ 822672 w 3228"/>
              <a:gd name="T37" fmla="*/ 696292 h 3037"/>
              <a:gd name="T38" fmla="*/ 974378 w 3228"/>
              <a:gd name="T39" fmla="*/ 1401510 h 3037"/>
              <a:gd name="T40" fmla="*/ 1101544 w 3228"/>
              <a:gd name="T41" fmla="*/ 961306 h 3037"/>
              <a:gd name="T42" fmla="*/ 1198591 w 3228"/>
              <a:gd name="T43" fmla="*/ 1229111 h 3037"/>
              <a:gd name="T44" fmla="*/ 1444556 w 3228"/>
              <a:gd name="T45" fmla="*/ 1229111 h 3037"/>
              <a:gd name="T46" fmla="*/ 1242653 w 3228"/>
              <a:gd name="T47" fmla="*/ 1124779 h 3037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228" h="3037">
                <a:moveTo>
                  <a:pt x="1616" y="3037"/>
                </a:moveTo>
                <a:cubicBezTo>
                  <a:pt x="443" y="2227"/>
                  <a:pt x="0" y="1578"/>
                  <a:pt x="0" y="1053"/>
                </a:cubicBezTo>
                <a:cubicBezTo>
                  <a:pt x="0" y="872"/>
                  <a:pt x="0" y="872"/>
                  <a:pt x="0" y="872"/>
                </a:cubicBezTo>
                <a:cubicBezTo>
                  <a:pt x="0" y="322"/>
                  <a:pt x="409" y="37"/>
                  <a:pt x="728" y="8"/>
                </a:cubicBezTo>
                <a:cubicBezTo>
                  <a:pt x="777" y="0"/>
                  <a:pt x="827" y="0"/>
                  <a:pt x="872" y="0"/>
                </a:cubicBezTo>
                <a:cubicBezTo>
                  <a:pt x="1240" y="0"/>
                  <a:pt x="1414" y="153"/>
                  <a:pt x="1616" y="392"/>
                </a:cubicBezTo>
                <a:cubicBezTo>
                  <a:pt x="1814" y="153"/>
                  <a:pt x="1992" y="0"/>
                  <a:pt x="2356" y="0"/>
                </a:cubicBezTo>
                <a:cubicBezTo>
                  <a:pt x="2401" y="0"/>
                  <a:pt x="2451" y="0"/>
                  <a:pt x="2500" y="8"/>
                </a:cubicBezTo>
                <a:cubicBezTo>
                  <a:pt x="2818" y="37"/>
                  <a:pt x="3228" y="322"/>
                  <a:pt x="3228" y="872"/>
                </a:cubicBezTo>
                <a:cubicBezTo>
                  <a:pt x="3228" y="1053"/>
                  <a:pt x="3228" y="1053"/>
                  <a:pt x="3228" y="1053"/>
                </a:cubicBezTo>
                <a:cubicBezTo>
                  <a:pt x="3228" y="1578"/>
                  <a:pt x="2786" y="2227"/>
                  <a:pt x="1616" y="3037"/>
                </a:cubicBezTo>
                <a:close/>
                <a:moveTo>
                  <a:pt x="2228" y="2016"/>
                </a:moveTo>
                <a:cubicBezTo>
                  <a:pt x="1936" y="1165"/>
                  <a:pt x="1936" y="1165"/>
                  <a:pt x="1936" y="1165"/>
                </a:cubicBezTo>
                <a:cubicBezTo>
                  <a:pt x="1780" y="1829"/>
                  <a:pt x="1780" y="1829"/>
                  <a:pt x="1780" y="1829"/>
                </a:cubicBezTo>
                <a:cubicBezTo>
                  <a:pt x="1484" y="511"/>
                  <a:pt x="1484" y="511"/>
                  <a:pt x="1484" y="511"/>
                </a:cubicBezTo>
                <a:cubicBezTo>
                  <a:pt x="1099" y="1877"/>
                  <a:pt x="1099" y="1877"/>
                  <a:pt x="1099" y="1877"/>
                </a:cubicBezTo>
                <a:cubicBezTo>
                  <a:pt x="599" y="2077"/>
                  <a:pt x="599" y="2077"/>
                  <a:pt x="599" y="2077"/>
                </a:cubicBezTo>
                <a:cubicBezTo>
                  <a:pt x="1273" y="2077"/>
                  <a:pt x="1273" y="2077"/>
                  <a:pt x="1273" y="2077"/>
                </a:cubicBezTo>
                <a:cubicBezTo>
                  <a:pt x="1475" y="1248"/>
                  <a:pt x="1475" y="1248"/>
                  <a:pt x="1475" y="1248"/>
                </a:cubicBezTo>
                <a:cubicBezTo>
                  <a:pt x="1747" y="2512"/>
                  <a:pt x="1747" y="2512"/>
                  <a:pt x="1747" y="2512"/>
                </a:cubicBezTo>
                <a:cubicBezTo>
                  <a:pt x="1975" y="1723"/>
                  <a:pt x="1975" y="1723"/>
                  <a:pt x="1975" y="1723"/>
                </a:cubicBezTo>
                <a:cubicBezTo>
                  <a:pt x="2149" y="2203"/>
                  <a:pt x="2149" y="2203"/>
                  <a:pt x="2149" y="2203"/>
                </a:cubicBezTo>
                <a:cubicBezTo>
                  <a:pt x="2590" y="2203"/>
                  <a:pt x="2590" y="2203"/>
                  <a:pt x="2590" y="2203"/>
                </a:cubicBezTo>
                <a:lnTo>
                  <a:pt x="2228" y="201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1026" name="Picture 2" descr="F:\缪老师PPT美化\pic\问题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736" y="3053066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/>
          <p:cNvSpPr/>
          <p:nvPr/>
        </p:nvSpPr>
        <p:spPr>
          <a:xfrm>
            <a:off x="1579153" y="5885923"/>
            <a:ext cx="73596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楷体_GB2312"/>
              </a:rPr>
              <a:t>  需求工程师</a:t>
            </a:r>
            <a:r>
              <a:rPr lang="zh-CN" altLang="en-US" sz="24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楷体_GB2312"/>
              </a:rPr>
              <a:t>：专业知识，领域知识，沟通能力</a:t>
            </a:r>
            <a:r>
              <a:rPr lang="en-US" altLang="zh-CN" sz="24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楷体_GB2312"/>
              </a:rPr>
              <a:t>…  </a:t>
            </a:r>
          </a:p>
        </p:txBody>
      </p:sp>
      <p:pic>
        <p:nvPicPr>
          <p:cNvPr id="1027" name="Picture 3" descr="F:\缪老师PPT美化\pic\工程师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73" y="5481801"/>
            <a:ext cx="1268400" cy="12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50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170"/>
    </mc:Choice>
    <mc:Fallback xmlns="">
      <p:transition spd="slow" advTm="18217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软件需求工程为什么难？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68103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22852" y="1796046"/>
            <a:ext cx="7768294" cy="82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软件产品长期以来作为一种创造性活动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开发</a:t>
            </a:r>
            <a:r>
              <a:rPr lang="zh-CN" altLang="en-US" sz="2000" dirty="0">
                <a:latin typeface="+mn-ea"/>
              </a:rPr>
              <a:t>出来的产品</a:t>
            </a:r>
            <a:endParaRPr lang="en-US" altLang="zh-CN" sz="2000" dirty="0">
              <a:latin typeface="+mn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由工程师（而不是艺术家）创作的“工艺品”或“艺术品”</a:t>
            </a:r>
          </a:p>
        </p:txBody>
      </p:sp>
      <p:sp>
        <p:nvSpPr>
          <p:cNvPr id="5" name="矩形 4"/>
          <p:cNvSpPr/>
          <p:nvPr/>
        </p:nvSpPr>
        <p:spPr>
          <a:xfrm>
            <a:off x="303044" y="1153866"/>
            <a:ext cx="30922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00000"/>
              <a:defRPr/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软件产品特殊性</a:t>
            </a:r>
            <a:endParaRPr lang="en-US" altLang="zh-CN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723292" y="2871322"/>
            <a:ext cx="593480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 b="1" dirty="0">
                <a:latin typeface="+mn-ea"/>
                <a:ea typeface="+mn-ea"/>
              </a:rPr>
              <a:t>各种不确定因素：</a:t>
            </a:r>
            <a:endParaRPr lang="en-US" altLang="zh-CN" sz="2000" b="1" dirty="0">
              <a:latin typeface="+mn-ea"/>
              <a:ea typeface="+mn-ea"/>
            </a:endParaRPr>
          </a:p>
          <a:p>
            <a:pPr algn="just" eaLnBrk="1" hangingPunct="1"/>
            <a:r>
              <a:rPr lang="zh-CN" altLang="en-US" sz="2000" b="1" dirty="0">
                <a:latin typeface="+mn-ea"/>
                <a:ea typeface="+mn-ea"/>
              </a:rPr>
              <a:t>（</a:t>
            </a:r>
            <a:r>
              <a:rPr lang="zh-CN" altLang="en-US" sz="2000" dirty="0">
                <a:latin typeface="+mn-ea"/>
                <a:ea typeface="+mn-ea"/>
              </a:rPr>
              <a:t>疲劳，疏漏， 不合理的项目</a:t>
            </a:r>
            <a:endParaRPr lang="en-US" altLang="zh-CN" sz="2000" dirty="0">
              <a:latin typeface="+mn-ea"/>
              <a:ea typeface="+mn-ea"/>
            </a:endParaRPr>
          </a:p>
          <a:p>
            <a:pPr algn="just" eaLnBrk="1" hangingPunct="1"/>
            <a:r>
              <a:rPr lang="zh-CN" altLang="en-US" sz="2000" dirty="0">
                <a:latin typeface="+mn-ea"/>
                <a:ea typeface="+mn-ea"/>
              </a:rPr>
              <a:t>进度或成本安排，没有价值的操作手册，偷懒</a:t>
            </a:r>
            <a:r>
              <a:rPr lang="en-US" altLang="zh-CN" sz="2000" dirty="0">
                <a:latin typeface="+mn-ea"/>
                <a:ea typeface="+mn-ea"/>
              </a:rPr>
              <a:t>……</a:t>
            </a:r>
            <a:r>
              <a:rPr lang="zh-CN" altLang="en-US" sz="2000" b="1" dirty="0">
                <a:latin typeface="+mn-ea"/>
                <a:ea typeface="+mn-ea"/>
              </a:rPr>
              <a:t>）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1205889" y="2736974"/>
            <a:ext cx="381000" cy="1295400"/>
          </a:xfrm>
          <a:prstGeom prst="downArrow">
            <a:avLst>
              <a:gd name="adj1" fmla="val 50000"/>
              <a:gd name="adj2" fmla="val 34992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8093" y="4199419"/>
            <a:ext cx="183759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软件质量问题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68093" y="5160712"/>
            <a:ext cx="7183438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Q1: </a:t>
            </a:r>
            <a:r>
              <a:rPr lang="zh-CN" altLang="en-US" sz="2400" dirty="0">
                <a:latin typeface="+mn-ea"/>
              </a:rPr>
              <a:t>难道其他行业或产品没有类似问题吗？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702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65"/>
    </mc:Choice>
    <mc:Fallback xmlns="">
      <p:transition spd="slow" advTm="79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8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软件需求工程为什么难？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68103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802743" y="1685999"/>
            <a:ext cx="486829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产品是无形的，目标不一定直接对应现实世界的有形事物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30000"/>
              </a:lnSpc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需求是从无到有创造出来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30000"/>
              </a:lnSpc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2852" y="1602274"/>
            <a:ext cx="30922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00000"/>
              <a:defRPr/>
            </a:pPr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软件产品特殊性</a:t>
            </a:r>
            <a:endParaRPr lang="en-US" altLang="zh-CN" sz="32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2743" y="2934085"/>
            <a:ext cx="523415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软件问题往往包含最复杂的难题，且有其现实业务背景，不易描述</a:t>
            </a:r>
          </a:p>
          <a:p>
            <a:pPr marL="342900" indent="-342900">
              <a:lnSpc>
                <a:spcPct val="130000"/>
              </a:lnSpc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现实世界几乎没有对软件问题施加直接的物理约束和提示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7449" y="3696150"/>
            <a:ext cx="2929792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>
                <a:schemeClr val="accent1"/>
              </a:buClr>
              <a:buSzPct val="100000"/>
              <a:defRPr/>
            </a:pP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软件产品特殊性带来对</a:t>
            </a: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软件意图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的理解的困难</a:t>
            </a:r>
          </a:p>
        </p:txBody>
      </p:sp>
      <p:sp>
        <p:nvSpPr>
          <p:cNvPr id="10" name="下箭头 9"/>
          <p:cNvSpPr/>
          <p:nvPr/>
        </p:nvSpPr>
        <p:spPr>
          <a:xfrm>
            <a:off x="1769437" y="2770272"/>
            <a:ext cx="599097" cy="36483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17449" y="5741378"/>
            <a:ext cx="7779205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+mn-ea"/>
              </a:rPr>
              <a:t>Hint</a:t>
            </a:r>
            <a:r>
              <a:rPr lang="zh-CN" altLang="en-US" sz="2400" b="1" dirty="0">
                <a:latin typeface="+mn-ea"/>
              </a:rPr>
              <a:t>：</a:t>
            </a:r>
            <a:r>
              <a:rPr lang="zh-CN" altLang="en-US" sz="2400" dirty="0">
                <a:latin typeface="+mn-ea"/>
              </a:rPr>
              <a:t>可以和建筑行业或机械制造作比较，分析异同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82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534"/>
    </mc:Choice>
    <mc:Fallback xmlns="">
      <p:transition spd="slow" advTm="127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软件需求工程为什么难？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68103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255880" y="1333858"/>
            <a:ext cx="696492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SzPct val="100000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实践中不可避免会遇到如下问题：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Clr>
                <a:srgbClr val="FF0000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难题如何描述精确、正确、完整？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30000"/>
              </a:lnSpc>
              <a:buClr>
                <a:srgbClr val="FF0000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需求分析中给出的约束与提示究竟从何而来？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30000"/>
              </a:lnSpc>
              <a:buClr>
                <a:srgbClr val="FF0000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如何保证软件项目的所有参与者都清楚了问题是什么？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30000"/>
              </a:lnSpc>
              <a:buClr>
                <a:srgbClr val="FF0000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记录的需求都可行吗？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30000"/>
              </a:lnSpc>
              <a:buClr>
                <a:srgbClr val="FF0000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需求始终有变化怎么办？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30000"/>
              </a:lnSpc>
              <a:buClr>
                <a:srgbClr val="FF0000"/>
              </a:buClr>
              <a:buSzPct val="100000"/>
              <a:buFont typeface="Arial" pitchFamily="34" charset="0"/>
              <a:buChar char="•"/>
              <a:defRPr/>
            </a:pP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……</a:t>
            </a:r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5254" y="1304249"/>
            <a:ext cx="7283669" cy="3118281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2" descr="F:\缪老师PPT美化\pic\问题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622" y="3532484"/>
            <a:ext cx="2266822" cy="226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05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23"/>
    </mc:Choice>
    <mc:Fallback xmlns="">
      <p:transition spd="slow" advTm="8902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软件需求工程为什么难？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68103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351692" y="2320270"/>
            <a:ext cx="8396654" cy="193899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r>
              <a:rPr lang="zh-CN" altLang="en-US" sz="2000" dirty="0">
                <a:latin typeface="+mn-ea"/>
                <a:ea typeface="+mn-ea"/>
              </a:rPr>
              <a:t>项目需求无疑是在软件项目前期造成麻烦的一个最大问题，一个又一个的研究已经发现，当项目失败时，需求问题通常正是其核心问题。</a:t>
            </a:r>
            <a:endParaRPr lang="en-US" altLang="zh-CN" sz="2000" dirty="0">
              <a:latin typeface="+mn-ea"/>
              <a:ea typeface="+mn-ea"/>
            </a:endParaRPr>
          </a:p>
          <a:p>
            <a:pPr algn="r" eaLnBrk="1" hangingPunct="1">
              <a:lnSpc>
                <a:spcPct val="125000"/>
              </a:lnSpc>
            </a:pPr>
            <a:endParaRPr lang="en-US" altLang="zh-CN" sz="2000" dirty="0">
              <a:latin typeface="Times New Roman" panose="02020603050405020304" pitchFamily="18" charset="0"/>
              <a:ea typeface="+mn-ea"/>
            </a:endParaRPr>
          </a:p>
          <a:p>
            <a:pPr eaLnBrk="1" hangingPunct="1"/>
            <a:r>
              <a:rPr lang="zh-CN" altLang="en-US" sz="2000" dirty="0">
                <a:latin typeface="+mn-ea"/>
                <a:ea typeface="+mn-ea"/>
              </a:rPr>
              <a:t>需求工程是“最关键性的和最易出问题的领域”</a:t>
            </a:r>
            <a:endParaRPr lang="en-US" altLang="zh-CN" sz="2000" dirty="0">
              <a:latin typeface="+mn-ea"/>
              <a:ea typeface="+mn-ea"/>
            </a:endParaRPr>
          </a:p>
          <a:p>
            <a:pPr algn="just" eaLnBrk="1" hangingPunct="1">
              <a:lnSpc>
                <a:spcPct val="125000"/>
              </a:lnSpc>
            </a:pP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497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11"/>
    </mc:Choice>
    <mc:Fallback xmlns="">
      <p:transition spd="slow" advTm="2681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软件需求工程为什么难？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68103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351692" y="2320270"/>
            <a:ext cx="8396654" cy="193899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r>
              <a:rPr lang="zh-CN" altLang="en-US" sz="2000" dirty="0">
                <a:latin typeface="+mn-ea"/>
                <a:ea typeface="+mn-ea"/>
              </a:rPr>
              <a:t>项目需求无疑是在软件项目前期造成麻烦的一个最大问题，一个又一个的研究已经发现，当项目失败时，需求问题通常正是其核心问题。</a:t>
            </a:r>
            <a:endParaRPr lang="en-US" altLang="zh-CN" sz="2000" dirty="0">
              <a:latin typeface="+mn-ea"/>
              <a:ea typeface="+mn-ea"/>
            </a:endParaRPr>
          </a:p>
          <a:p>
            <a:pPr algn="r" eaLnBrk="1" hangingPunct="1">
              <a:lnSpc>
                <a:spcPct val="125000"/>
              </a:lnSpc>
            </a:pPr>
            <a:endParaRPr lang="en-US" altLang="zh-CN" sz="2000" dirty="0">
              <a:latin typeface="Times New Roman" panose="02020603050405020304" pitchFamily="18" charset="0"/>
              <a:ea typeface="+mn-ea"/>
            </a:endParaRPr>
          </a:p>
          <a:p>
            <a:pPr eaLnBrk="1" hangingPunct="1"/>
            <a:r>
              <a:rPr lang="zh-CN" altLang="en-US" sz="2000" dirty="0">
                <a:latin typeface="+mn-ea"/>
                <a:ea typeface="+mn-ea"/>
              </a:rPr>
              <a:t>需求工程是“最关键性的和最易出问题的领域”</a:t>
            </a:r>
            <a:endParaRPr lang="en-US" altLang="zh-CN" sz="2000" dirty="0">
              <a:latin typeface="+mn-ea"/>
              <a:ea typeface="+mn-ea"/>
            </a:endParaRPr>
          </a:p>
          <a:p>
            <a:pPr algn="just" eaLnBrk="1" hangingPunct="1">
              <a:lnSpc>
                <a:spcPct val="125000"/>
              </a:lnSpc>
            </a:pP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159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11"/>
    </mc:Choice>
    <mc:Fallback xmlns="">
      <p:transition spd="slow" advTm="2681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10" descr="C:\Users\user\AppData\Local\Microsoft\Windows\Temporary Internet Files\Content.IE5\JY2ZU4PH\question-mark-face[1].jpg">
            <a:extLst>
              <a:ext uri="{FF2B5EF4-FFF2-40B4-BE49-F238E27FC236}">
                <a16:creationId xmlns:a16="http://schemas.microsoft.com/office/drawing/2014/main" id="{75250A7C-5217-4A6E-A9DF-73A2D31D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4292600"/>
            <a:ext cx="1814512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6221F8A3-C2D8-4F95-AE35-CE0433881232}"/>
              </a:ext>
            </a:extLst>
          </p:cNvPr>
          <p:cNvSpPr txBox="1">
            <a:spLocks noChangeArrowheads="1"/>
          </p:cNvSpPr>
          <p:nvPr/>
        </p:nvSpPr>
        <p:spPr>
          <a:xfrm>
            <a:off x="98503" y="1481091"/>
            <a:ext cx="8412162" cy="413067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100000"/>
              <a:buFont typeface="Wingdings" pitchFamily="2" charset="2"/>
              <a:buChar char="n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浅层理解：软件工程是要做出一个系统，其中，</a:t>
            </a:r>
            <a:r>
              <a:rPr lang="zh-CN" altLang="en-US" sz="240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需求工程关注系统将要做什么（</a:t>
            </a:r>
            <a:r>
              <a:rPr lang="en-US" altLang="zh-CN" sz="240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what</a:t>
            </a:r>
            <a:r>
              <a:rPr lang="zh-CN" altLang="en-US" sz="240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，后续阶段关注系统将怎样被实现（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how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）。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n"/>
            </a:pP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n"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深层理解：软件工程的产品是用来解决问题的。其中，后续阶段是关于如何解决问题，而</a:t>
            </a:r>
            <a:r>
              <a:rPr lang="zh-CN" altLang="en-US" sz="240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需求工程的目的是定义所需解决的问题。</a:t>
            </a:r>
            <a:endParaRPr lang="en-US" altLang="zh-CN" sz="240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讨论：做什么（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what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）和怎样做（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how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）之间</a:t>
            </a:r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有没有明确的界限？</a:t>
            </a:r>
            <a:endParaRPr lang="en-US" altLang="zh-CN" sz="24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Wingdings" pitchFamily="2" charset="2"/>
              <a:buNone/>
            </a:pPr>
            <a:endParaRPr lang="en-US" altLang="zh-CN" sz="240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Wingdings" pitchFamily="2" charset="2"/>
              <a:buNone/>
            </a:pPr>
            <a:endParaRPr lang="zh-CN" altLang="en-US" sz="2400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1CC9F5-2E2B-4633-B374-07D0661B3AC4}"/>
              </a:ext>
            </a:extLst>
          </p:cNvPr>
          <p:cNvSpPr/>
          <p:nvPr/>
        </p:nvSpPr>
        <p:spPr>
          <a:xfrm>
            <a:off x="221006" y="168644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软件需求工程为什么难？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D546A6-F58F-4F8C-8AF6-3217A7653BC8}"/>
              </a:ext>
            </a:extLst>
          </p:cNvPr>
          <p:cNvSpPr/>
          <p:nvPr/>
        </p:nvSpPr>
        <p:spPr>
          <a:xfrm>
            <a:off x="3668103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软件需求工程为什么难？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68103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6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386" y="1634149"/>
            <a:ext cx="7557845" cy="298181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5000"/>
              </a:lnSpc>
              <a:buClr>
                <a:srgbClr val="FF0000"/>
              </a:buClr>
              <a:buSzPct val="100000"/>
              <a:buFont typeface="+mj-lt"/>
              <a:buAutoNum type="arabicPeriod"/>
              <a:defRPr/>
            </a:pPr>
            <a:r>
              <a:rPr lang="zh-CN" altLang="en-US" sz="2000" dirty="0">
                <a:latin typeface="+mn-ea"/>
              </a:rPr>
              <a:t>是软件系统设计的前期准备</a:t>
            </a:r>
            <a:endParaRPr lang="en-US" altLang="zh-CN" sz="2000" dirty="0">
              <a:latin typeface="+mn-ea"/>
            </a:endParaRPr>
          </a:p>
          <a:p>
            <a:pPr marL="457200" indent="-457200">
              <a:lnSpc>
                <a:spcPct val="125000"/>
              </a:lnSpc>
              <a:buClr>
                <a:srgbClr val="FF0000"/>
              </a:buClr>
              <a:buSzPct val="100000"/>
              <a:buFont typeface="+mj-lt"/>
              <a:buAutoNum type="arabicPeriod"/>
              <a:defRPr/>
            </a:pPr>
            <a:r>
              <a:rPr lang="zh-CN" altLang="en-US" sz="2000" dirty="0">
                <a:latin typeface="+mn-ea"/>
              </a:rPr>
              <a:t>是软件编码的基础依据</a:t>
            </a:r>
            <a:endParaRPr lang="en-US" altLang="zh-CN" sz="2000" dirty="0">
              <a:latin typeface="+mn-ea"/>
            </a:endParaRPr>
          </a:p>
          <a:p>
            <a:pPr marL="457200" indent="-457200">
              <a:lnSpc>
                <a:spcPct val="125000"/>
              </a:lnSpc>
              <a:buClr>
                <a:srgbClr val="FF0000"/>
              </a:buClr>
              <a:buSzPct val="100000"/>
              <a:buFont typeface="+mj-lt"/>
              <a:buAutoNum type="arabicPeriod"/>
              <a:defRPr/>
            </a:pPr>
            <a:r>
              <a:rPr lang="zh-CN" altLang="en-US" sz="2000" dirty="0">
                <a:latin typeface="+mn-ea"/>
              </a:rPr>
              <a:t>是软件评测的重要标准</a:t>
            </a:r>
            <a:endParaRPr lang="en-US" altLang="zh-CN" sz="2000" dirty="0">
              <a:latin typeface="+mn-ea"/>
            </a:endParaRPr>
          </a:p>
          <a:p>
            <a:pPr marL="457200" indent="-457200">
              <a:lnSpc>
                <a:spcPct val="125000"/>
              </a:lnSpc>
              <a:buClr>
                <a:srgbClr val="FF0000"/>
              </a:buClr>
              <a:buSzPct val="100000"/>
              <a:buFont typeface="+mj-lt"/>
              <a:buAutoNum type="arabicPeriod"/>
              <a:defRPr/>
            </a:pPr>
            <a:r>
              <a:rPr lang="zh-CN" altLang="en-US" sz="2000" dirty="0">
                <a:latin typeface="+mn-ea"/>
              </a:rPr>
              <a:t>是软件维护的重要资料</a:t>
            </a:r>
            <a:endParaRPr lang="en-US" altLang="zh-CN" sz="2000" dirty="0">
              <a:latin typeface="+mn-ea"/>
            </a:endParaRPr>
          </a:p>
          <a:p>
            <a:pPr marL="457200" indent="-457200">
              <a:lnSpc>
                <a:spcPct val="125000"/>
              </a:lnSpc>
              <a:buClr>
                <a:srgbClr val="FF0000"/>
              </a:buClr>
              <a:buSzPct val="100000"/>
              <a:buFont typeface="+mj-lt"/>
              <a:buAutoNum type="arabicPeriod"/>
              <a:defRPr/>
            </a:pPr>
            <a:r>
              <a:rPr lang="zh-CN" altLang="en-US" sz="2000" dirty="0">
                <a:latin typeface="+mn-ea"/>
              </a:rPr>
              <a:t>是整个软件生命周期中所有讨论的基础对象</a:t>
            </a:r>
            <a:endParaRPr lang="en-US" altLang="zh-CN" sz="2000" dirty="0">
              <a:latin typeface="+mn-ea"/>
            </a:endParaRPr>
          </a:p>
          <a:p>
            <a:pPr marL="0" indent="0">
              <a:buSzPct val="100000"/>
              <a:buFont typeface="Wingdings" pitchFamily="2" charset="2"/>
              <a:buNone/>
              <a:defRPr/>
            </a:pPr>
            <a:r>
              <a:rPr lang="zh-CN" altLang="en-US" sz="2000" b="1" dirty="0">
                <a:latin typeface="+mn-ea"/>
              </a:rPr>
              <a:t>       未经良好需求分析而直接编码，是大量软件项目失败的根源。</a:t>
            </a:r>
            <a:endParaRPr lang="en-US" altLang="zh-CN" sz="2000" b="1" dirty="0">
              <a:latin typeface="+mn-ea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US" altLang="zh-CN" dirty="0"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9387" y="1160582"/>
            <a:ext cx="418159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从工程实践角度看软件需求</a:t>
            </a:r>
          </a:p>
        </p:txBody>
      </p:sp>
    </p:spTree>
    <p:extLst>
      <p:ext uri="{BB962C8B-B14F-4D97-AF65-F5344CB8AC3E}">
        <p14:creationId xmlns:p14="http://schemas.microsoft.com/office/powerpoint/2010/main" val="162168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87"/>
    </mc:Choice>
    <mc:Fallback xmlns="">
      <p:transition spd="slow" advTm="11728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221006" y="1121501"/>
            <a:ext cx="8853488" cy="3762741"/>
          </a:xfrm>
        </p:spPr>
        <p:txBody>
          <a:bodyPr/>
          <a:lstStyle/>
          <a:p>
            <a:pPr algn="just" eaLnBrk="1" hangingPunct="1">
              <a:lnSpc>
                <a:spcPct val="125000"/>
              </a:lnSpc>
              <a:buClr>
                <a:srgbClr val="FFC000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专业思维的形成与深化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rgbClr val="FFC000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具体方法、技术与工具的掌握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rgbClr val="FFC000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评价方式：考试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70%+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课程作业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30%</a:t>
            </a:r>
          </a:p>
          <a:p>
            <a:pPr marL="720000" indent="-396000" algn="just">
              <a:lnSpc>
                <a:spcPct val="125000"/>
              </a:lnSpc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考试（闭卷）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 marL="720000" indent="-396000" algn="just">
              <a:lnSpc>
                <a:spcPct val="125000"/>
              </a:lnSpc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课程作业：一个软件系统的需求说明文档（普通难度）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 marL="324000" indent="0" algn="just">
              <a:lnSpc>
                <a:spcPct val="125000"/>
              </a:lnSpc>
              <a:buClr>
                <a:srgbClr val="FFC000"/>
              </a:buClr>
              <a:buSzPct val="100000"/>
              <a:buNone/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                    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或一个能撰写需求或者分析需求的工具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（提高难度）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  </a:t>
            </a:r>
          </a:p>
          <a:p>
            <a:pPr marL="0" indent="0" algn="just">
              <a:lnSpc>
                <a:spcPct val="125000"/>
              </a:lnSpc>
              <a:buClr>
                <a:srgbClr val="FFC000"/>
              </a:buClr>
              <a:buSzPct val="100000"/>
              <a:buNone/>
            </a:pP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rgbClr val="FFC000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 超越评价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06" y="168644"/>
            <a:ext cx="1507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课程目标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3457" y="233453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15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456"/>
    </mc:Choice>
    <mc:Fallback xmlns="">
      <p:transition spd="slow" advTm="19545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软件需求工程为什么难？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68103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6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385" y="1634148"/>
            <a:ext cx="8771183" cy="495128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软件工程师需要成为问题领域的专家</a:t>
            </a:r>
          </a:p>
          <a:p>
            <a:pPr lvl="1">
              <a:lnSpc>
                <a:spcPct val="125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需求分析过程需要融入问题领域的知识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 lvl="1">
              <a:buClr>
                <a:srgbClr val="BD011E"/>
              </a:buClr>
              <a:buNone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信息沟通与知识传递，与人沟通</a:t>
            </a:r>
          </a:p>
          <a:p>
            <a:pPr lvl="1">
              <a:lnSpc>
                <a:spcPct val="125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知识和信息需要从客户或其他人那里获得，传递存在的知识并不想想象得那么容易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25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“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有话说不出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、“说话无重点”、“缺乏信息量”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……</a:t>
            </a:r>
          </a:p>
          <a:p>
            <a:pPr lvl="1">
              <a:buClr>
                <a:srgbClr val="BD011E"/>
              </a:buClr>
              <a:buNone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25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输入是朴素和粗糙的，而输出要完全精确</a:t>
            </a:r>
          </a:p>
          <a:p>
            <a:pPr lvl="1">
              <a:lnSpc>
                <a:spcPct val="125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需要大量细化、准确化、和求精的工作</a:t>
            </a:r>
          </a:p>
          <a:p>
            <a:pPr>
              <a:lnSpc>
                <a:spcPct val="125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n"/>
            </a:pPr>
            <a:endParaRPr lang="en-US" altLang="zh-CN" dirty="0"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9387" y="1160582"/>
            <a:ext cx="418159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工程实践中的现实困难</a:t>
            </a:r>
          </a:p>
        </p:txBody>
      </p:sp>
    </p:spTree>
    <p:extLst>
      <p:ext uri="{BB962C8B-B14F-4D97-AF65-F5344CB8AC3E}">
        <p14:creationId xmlns:p14="http://schemas.microsoft.com/office/powerpoint/2010/main" val="37245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141"/>
    </mc:Choice>
    <mc:Fallback xmlns="">
      <p:transition spd="slow" advTm="16314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软件需求工程为什么难？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68103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6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386" y="1634149"/>
            <a:ext cx="8454660" cy="309611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 需求工程的结果也是创造出来的</a:t>
            </a:r>
          </a:p>
          <a:p>
            <a:pPr lvl="1">
              <a:lnSpc>
                <a:spcPct val="125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需求是创造出来的，几乎是一个从无到有的过程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25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用户通常讲不清到底有什么需求，而且经常变换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单纯的创造没有对错，但需求却有上下两个方面的判断标准</a:t>
            </a:r>
          </a:p>
          <a:p>
            <a:pPr lvl="1">
              <a:lnSpc>
                <a:spcPct val="125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要保证是可实现的（需求模型的正确性）</a:t>
            </a:r>
          </a:p>
          <a:p>
            <a:pPr lvl="1">
              <a:lnSpc>
                <a:spcPct val="125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要保证实现的东西是用户想要的（需求模型的有效性）</a:t>
            </a:r>
          </a:p>
          <a:p>
            <a:pPr marL="0" indent="0">
              <a:lnSpc>
                <a:spcPct val="125000"/>
              </a:lnSpc>
              <a:buClr>
                <a:schemeClr val="tx1"/>
              </a:buClr>
              <a:buFont typeface="Wingdings" pitchFamily="2" charset="2"/>
              <a:buNone/>
              <a:defRPr/>
            </a:pPr>
            <a:endParaRPr lang="en-US" altLang="zh-CN" dirty="0">
              <a:ea typeface="宋体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9387" y="1160582"/>
            <a:ext cx="418159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工程实践中的现实困难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21006" y="5196254"/>
            <a:ext cx="8413040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在了解需求工程之前，可能不想写代码；在了解需求工程之后，可能情愿只写代码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57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80"/>
    </mc:Choice>
    <mc:Fallback xmlns="">
      <p:transition spd="slow" advTm="116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标注 30"/>
          <p:cNvSpPr/>
          <p:nvPr/>
        </p:nvSpPr>
        <p:spPr>
          <a:xfrm>
            <a:off x="1072063" y="1101382"/>
            <a:ext cx="7126006" cy="684604"/>
          </a:xfrm>
          <a:prstGeom prst="wedgeRoundRectCallout">
            <a:avLst>
              <a:gd name="adj1" fmla="val -21939"/>
              <a:gd name="adj2" fmla="val 94740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0" y="5312979"/>
            <a:ext cx="9144000" cy="15450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标注 27"/>
          <p:cNvSpPr/>
          <p:nvPr/>
        </p:nvSpPr>
        <p:spPr>
          <a:xfrm>
            <a:off x="1658297" y="1006786"/>
            <a:ext cx="5613200" cy="794966"/>
          </a:xfrm>
          <a:prstGeom prst="wedgeRoundRectCallout">
            <a:avLst>
              <a:gd name="adj1" fmla="val -21352"/>
              <a:gd name="adj2" fmla="val 80348"/>
              <a:gd name="adj3" fmla="val 16667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 读心术</a:t>
            </a:r>
          </a:p>
        </p:txBody>
      </p:sp>
      <p:sp>
        <p:nvSpPr>
          <p:cNvPr id="2" name="矩形 1"/>
          <p:cNvSpPr/>
          <p:nvPr/>
        </p:nvSpPr>
        <p:spPr>
          <a:xfrm>
            <a:off x="221006" y="168644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软件需求工程为什么难？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68103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63" y="2054008"/>
            <a:ext cx="1322936" cy="99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63" y="3082148"/>
            <a:ext cx="3285563" cy="196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2202502" y="2446096"/>
            <a:ext cx="30564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latin typeface="黑体" pitchFamily="49" charset="-122"/>
                <a:ea typeface="黑体" pitchFamily="49" charset="-122"/>
                <a:cs typeface="楷体_GB2312" pitchFamily="49" charset="-122"/>
              </a:rPr>
              <a:t>“真正的需求”</a:t>
            </a:r>
            <a:endParaRPr lang="en-US" altLang="zh-CN" sz="2800" dirty="0">
              <a:latin typeface="黑体" pitchFamily="49" charset="-122"/>
              <a:ea typeface="黑体" pitchFamily="49" charset="-122"/>
              <a:cs typeface="楷体_GB2312" pitchFamily="49" charset="-122"/>
            </a:endParaRPr>
          </a:p>
        </p:txBody>
      </p:sp>
      <p:sp>
        <p:nvSpPr>
          <p:cNvPr id="24" name="KSO_Shape"/>
          <p:cNvSpPr>
            <a:spLocks/>
          </p:cNvSpPr>
          <p:nvPr/>
        </p:nvSpPr>
        <p:spPr bwMode="auto">
          <a:xfrm>
            <a:off x="5961995" y="2166173"/>
            <a:ext cx="2236074" cy="1503981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26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需求文档</a:t>
            </a:r>
          </a:p>
        </p:txBody>
      </p:sp>
      <p:sp>
        <p:nvSpPr>
          <p:cNvPr id="23" name="右箭头 22"/>
          <p:cNvSpPr/>
          <p:nvPr/>
        </p:nvSpPr>
        <p:spPr>
          <a:xfrm>
            <a:off x="4887310" y="2601293"/>
            <a:ext cx="867104" cy="323195"/>
          </a:xfrm>
          <a:prstGeom prst="rightArrow">
            <a:avLst/>
          </a:prstGeom>
          <a:solidFill>
            <a:schemeClr val="tx2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KSO_Shape"/>
          <p:cNvSpPr>
            <a:spLocks/>
          </p:cNvSpPr>
          <p:nvPr/>
        </p:nvSpPr>
        <p:spPr bwMode="auto">
          <a:xfrm>
            <a:off x="2916621" y="1230843"/>
            <a:ext cx="688997" cy="514424"/>
          </a:xfrm>
          <a:custGeom>
            <a:avLst/>
            <a:gdLst>
              <a:gd name="T0" fmla="*/ 901314 w 3228"/>
              <a:gd name="T1" fmla="*/ 1694421 h 3037"/>
              <a:gd name="T2" fmla="*/ 0 w 3228"/>
              <a:gd name="T3" fmla="*/ 587496 h 3037"/>
              <a:gd name="T4" fmla="*/ 0 w 3228"/>
              <a:gd name="T5" fmla="*/ 486511 h 3037"/>
              <a:gd name="T6" fmla="*/ 406037 w 3228"/>
              <a:gd name="T7" fmla="*/ 4463 h 3037"/>
              <a:gd name="T8" fmla="*/ 486353 w 3228"/>
              <a:gd name="T9" fmla="*/ 0 h 3037"/>
              <a:gd name="T10" fmla="*/ 901314 w 3228"/>
              <a:gd name="T11" fmla="*/ 218707 h 3037"/>
              <a:gd name="T12" fmla="*/ 1314044 w 3228"/>
              <a:gd name="T13" fmla="*/ 0 h 3037"/>
              <a:gd name="T14" fmla="*/ 1394360 w 3228"/>
              <a:gd name="T15" fmla="*/ 4463 h 3037"/>
              <a:gd name="T16" fmla="*/ 1800397 w 3228"/>
              <a:gd name="T17" fmla="*/ 486511 h 3037"/>
              <a:gd name="T18" fmla="*/ 1800397 w 3228"/>
              <a:gd name="T19" fmla="*/ 587496 h 3037"/>
              <a:gd name="T20" fmla="*/ 901314 w 3228"/>
              <a:gd name="T21" fmla="*/ 1694421 h 3037"/>
              <a:gd name="T22" fmla="*/ 1242653 w 3228"/>
              <a:gd name="T23" fmla="*/ 1124779 h 3037"/>
              <a:gd name="T24" fmla="*/ 1079792 w 3228"/>
              <a:gd name="T25" fmla="*/ 649984 h 3037"/>
              <a:gd name="T26" fmla="*/ 992784 w 3228"/>
              <a:gd name="T27" fmla="*/ 1020446 h 3037"/>
              <a:gd name="T28" fmla="*/ 827692 w 3228"/>
              <a:gd name="T29" fmla="*/ 285100 h 3037"/>
              <a:gd name="T30" fmla="*/ 612960 w 3228"/>
              <a:gd name="T31" fmla="*/ 1047227 h 3037"/>
              <a:gd name="T32" fmla="*/ 334089 w 3228"/>
              <a:gd name="T33" fmla="*/ 1158812 h 3037"/>
              <a:gd name="T34" fmla="*/ 710008 w 3228"/>
              <a:gd name="T35" fmla="*/ 1158812 h 3037"/>
              <a:gd name="T36" fmla="*/ 822672 w 3228"/>
              <a:gd name="T37" fmla="*/ 696292 h 3037"/>
              <a:gd name="T38" fmla="*/ 974378 w 3228"/>
              <a:gd name="T39" fmla="*/ 1401510 h 3037"/>
              <a:gd name="T40" fmla="*/ 1101544 w 3228"/>
              <a:gd name="T41" fmla="*/ 961306 h 3037"/>
              <a:gd name="T42" fmla="*/ 1198591 w 3228"/>
              <a:gd name="T43" fmla="*/ 1229111 h 3037"/>
              <a:gd name="T44" fmla="*/ 1444556 w 3228"/>
              <a:gd name="T45" fmla="*/ 1229111 h 3037"/>
              <a:gd name="T46" fmla="*/ 1242653 w 3228"/>
              <a:gd name="T47" fmla="*/ 1124779 h 3037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228" h="3037">
                <a:moveTo>
                  <a:pt x="1616" y="3037"/>
                </a:moveTo>
                <a:cubicBezTo>
                  <a:pt x="443" y="2227"/>
                  <a:pt x="0" y="1578"/>
                  <a:pt x="0" y="1053"/>
                </a:cubicBezTo>
                <a:cubicBezTo>
                  <a:pt x="0" y="872"/>
                  <a:pt x="0" y="872"/>
                  <a:pt x="0" y="872"/>
                </a:cubicBezTo>
                <a:cubicBezTo>
                  <a:pt x="0" y="322"/>
                  <a:pt x="409" y="37"/>
                  <a:pt x="728" y="8"/>
                </a:cubicBezTo>
                <a:cubicBezTo>
                  <a:pt x="777" y="0"/>
                  <a:pt x="827" y="0"/>
                  <a:pt x="872" y="0"/>
                </a:cubicBezTo>
                <a:cubicBezTo>
                  <a:pt x="1240" y="0"/>
                  <a:pt x="1414" y="153"/>
                  <a:pt x="1616" y="392"/>
                </a:cubicBezTo>
                <a:cubicBezTo>
                  <a:pt x="1814" y="153"/>
                  <a:pt x="1992" y="0"/>
                  <a:pt x="2356" y="0"/>
                </a:cubicBezTo>
                <a:cubicBezTo>
                  <a:pt x="2401" y="0"/>
                  <a:pt x="2451" y="0"/>
                  <a:pt x="2500" y="8"/>
                </a:cubicBezTo>
                <a:cubicBezTo>
                  <a:pt x="2818" y="37"/>
                  <a:pt x="3228" y="322"/>
                  <a:pt x="3228" y="872"/>
                </a:cubicBezTo>
                <a:cubicBezTo>
                  <a:pt x="3228" y="1053"/>
                  <a:pt x="3228" y="1053"/>
                  <a:pt x="3228" y="1053"/>
                </a:cubicBezTo>
                <a:cubicBezTo>
                  <a:pt x="3228" y="1578"/>
                  <a:pt x="2786" y="2227"/>
                  <a:pt x="1616" y="3037"/>
                </a:cubicBezTo>
                <a:close/>
                <a:moveTo>
                  <a:pt x="2228" y="2016"/>
                </a:moveTo>
                <a:cubicBezTo>
                  <a:pt x="1936" y="1165"/>
                  <a:pt x="1936" y="1165"/>
                  <a:pt x="1936" y="1165"/>
                </a:cubicBezTo>
                <a:cubicBezTo>
                  <a:pt x="1780" y="1829"/>
                  <a:pt x="1780" y="1829"/>
                  <a:pt x="1780" y="1829"/>
                </a:cubicBezTo>
                <a:cubicBezTo>
                  <a:pt x="1484" y="511"/>
                  <a:pt x="1484" y="511"/>
                  <a:pt x="1484" y="511"/>
                </a:cubicBezTo>
                <a:cubicBezTo>
                  <a:pt x="1099" y="1877"/>
                  <a:pt x="1099" y="1877"/>
                  <a:pt x="1099" y="1877"/>
                </a:cubicBezTo>
                <a:cubicBezTo>
                  <a:pt x="599" y="2077"/>
                  <a:pt x="599" y="2077"/>
                  <a:pt x="599" y="2077"/>
                </a:cubicBezTo>
                <a:cubicBezTo>
                  <a:pt x="1273" y="2077"/>
                  <a:pt x="1273" y="2077"/>
                  <a:pt x="1273" y="2077"/>
                </a:cubicBezTo>
                <a:cubicBezTo>
                  <a:pt x="1475" y="1248"/>
                  <a:pt x="1475" y="1248"/>
                  <a:pt x="1475" y="1248"/>
                </a:cubicBezTo>
                <a:cubicBezTo>
                  <a:pt x="1747" y="2512"/>
                  <a:pt x="1747" y="2512"/>
                  <a:pt x="1747" y="2512"/>
                </a:cubicBezTo>
                <a:cubicBezTo>
                  <a:pt x="1975" y="1723"/>
                  <a:pt x="1975" y="1723"/>
                  <a:pt x="1975" y="1723"/>
                </a:cubicBezTo>
                <a:cubicBezTo>
                  <a:pt x="2149" y="2203"/>
                  <a:pt x="2149" y="2203"/>
                  <a:pt x="2149" y="2203"/>
                </a:cubicBezTo>
                <a:cubicBezTo>
                  <a:pt x="2590" y="2203"/>
                  <a:pt x="2590" y="2203"/>
                  <a:pt x="2590" y="2203"/>
                </a:cubicBezTo>
                <a:lnTo>
                  <a:pt x="2228" y="201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1026" name="Picture 2" descr="F:\缪老师PPT美化\pic\问题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736" y="3053066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/>
          <p:cNvSpPr/>
          <p:nvPr/>
        </p:nvSpPr>
        <p:spPr>
          <a:xfrm>
            <a:off x="1579153" y="5885923"/>
            <a:ext cx="73596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楷体_GB2312"/>
              </a:rPr>
              <a:t>  需求工程师</a:t>
            </a:r>
            <a:r>
              <a:rPr lang="zh-CN" altLang="en-US" sz="24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楷体_GB2312"/>
              </a:rPr>
              <a:t>：专业知识，领域知识，沟通能力</a:t>
            </a:r>
            <a:r>
              <a:rPr lang="en-US" altLang="zh-CN" sz="24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楷体_GB2312"/>
              </a:rPr>
              <a:t>…  </a:t>
            </a:r>
          </a:p>
        </p:txBody>
      </p:sp>
      <p:pic>
        <p:nvPicPr>
          <p:cNvPr id="1027" name="Picture 3" descr="F:\缪老师PPT美化\pic\工程师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73" y="5481801"/>
            <a:ext cx="1268400" cy="12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09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0"/>
    </mc:Choice>
    <mc:Fallback xmlns="">
      <p:transition spd="slow" advTm="674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36712"/>
            <a:ext cx="9144000" cy="5832376"/>
          </a:xfrm>
        </p:spPr>
        <p:txBody>
          <a:bodyPr>
            <a:normAutofit/>
          </a:bodyPr>
          <a:lstStyle/>
          <a:p>
            <a:pPr marL="0" indent="0" algn="ctr">
              <a:buClr>
                <a:srgbClr val="FF0000"/>
              </a:buClr>
              <a:buNone/>
              <a:defRPr/>
            </a:pPr>
            <a:r>
              <a:rPr lang="zh-CN" altLang="en-US" b="1" dirty="0">
                <a:latin typeface="+mn-ea"/>
                <a:ea typeface="+mn-ea"/>
              </a:rPr>
              <a:t>领域实际应用案例</a:t>
            </a:r>
            <a:endParaRPr lang="en-US" altLang="zh-CN" b="1" dirty="0">
              <a:latin typeface="+mn-ea"/>
              <a:ea typeface="+mn-ea"/>
            </a:endParaRPr>
          </a:p>
          <a:p>
            <a:pPr marL="0" indent="0">
              <a:buClr>
                <a:srgbClr val="FF0000"/>
              </a:buClr>
              <a:buNone/>
              <a:defRPr/>
            </a:pPr>
            <a:endParaRPr lang="en-US" altLang="zh-CN" dirty="0">
              <a:latin typeface="+mn-ea"/>
              <a:ea typeface="+mn-ea"/>
            </a:endParaRPr>
          </a:p>
          <a:p>
            <a:pPr marL="0" indent="0">
              <a:buClr>
                <a:srgbClr val="FF0000"/>
              </a:buClr>
              <a:buNone/>
              <a:defRPr/>
            </a:pPr>
            <a:endParaRPr lang="en-US" altLang="zh-CN" dirty="0">
              <a:latin typeface="+mn-ea"/>
              <a:ea typeface="+mn-ea"/>
            </a:endParaRPr>
          </a:p>
        </p:txBody>
      </p:sp>
      <p:pic>
        <p:nvPicPr>
          <p:cNvPr id="7" name="Picture 3" descr="image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406" y="1579745"/>
            <a:ext cx="2264813" cy="69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8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442" y="2971913"/>
            <a:ext cx="2890220" cy="52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67" y="3442958"/>
            <a:ext cx="2465152" cy="76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 descr="轨道车辆1"/>
          <p:cNvPicPr>
            <a:picLocks noChangeAspect="1" noChangeArrowheads="1"/>
          </p:cNvPicPr>
          <p:nvPr/>
        </p:nvPicPr>
        <p:blipFill>
          <a:blip r:embed="rId6" cstate="print">
            <a:lum bright="-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114" y="1489140"/>
            <a:ext cx="2386786" cy="123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GPS-satellite-orbiting-USC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62" y="2919563"/>
            <a:ext cx="2389239" cy="128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18" y="4602671"/>
            <a:ext cx="3384376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61" y="4344351"/>
            <a:ext cx="2389239" cy="109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221006" y="16864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本课程的案例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52331" y="221780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374" y="5588504"/>
            <a:ext cx="2381527" cy="10657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238" y="5819783"/>
            <a:ext cx="3418956" cy="41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40087"/>
      </p:ext>
    </p:extLst>
  </p:cSld>
  <p:clrMapOvr>
    <a:masterClrMapping/>
  </p:clrMapOvr>
  <p:transition advTm="3911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真实项目片段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069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363924" y="2808552"/>
            <a:ext cx="6337759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90000"/>
              </a:lnSpc>
              <a:buClr>
                <a:schemeClr val="accent1"/>
              </a:buClr>
            </a:pPr>
            <a:r>
              <a:rPr lang="zh-CN" altLang="en-US" sz="30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轨道交通列车车载控制软件</a:t>
            </a:r>
            <a:endParaRPr lang="en-US" altLang="zh-CN" sz="3000" b="1" dirty="0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  <a:p>
            <a:pPr lvl="1" algn="just">
              <a:lnSpc>
                <a:spcPct val="120000"/>
              </a:lnSpc>
              <a:buClr>
                <a:schemeClr val="accent1"/>
              </a:buClr>
              <a:buFontTx/>
              <a:buNone/>
            </a:pP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2011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月启动需求分析，月内完成需求文档初稿；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lvl="1" algn="just">
              <a:lnSpc>
                <a:spcPct val="120000"/>
              </a:lnSpc>
              <a:buClr>
                <a:schemeClr val="accent1"/>
              </a:buClr>
              <a:buFontTx/>
              <a:buNone/>
            </a:pP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2011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月，第一轮评审和讨论结束，修改；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lvl="1" algn="just">
              <a:lnSpc>
                <a:spcPct val="120000"/>
              </a:lnSpc>
              <a:buClr>
                <a:schemeClr val="accent1"/>
              </a:buClr>
              <a:buFontTx/>
              <a:buNone/>
            </a:pP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2011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月第一版正式需求文档；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lvl="1" algn="just">
              <a:lnSpc>
                <a:spcPct val="120000"/>
              </a:lnSpc>
              <a:buClr>
                <a:schemeClr val="accent1"/>
              </a:buClr>
              <a:buFontTx/>
              <a:buNone/>
            </a:pP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2014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7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月确定需求，已经改了超过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60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个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版本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62696" y="2340778"/>
            <a:ext cx="181304" cy="21882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3" y="2919997"/>
            <a:ext cx="2258211" cy="1762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05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01"/>
    </mc:Choice>
    <mc:Fallback xmlns="">
      <p:transition spd="slow" advTm="3710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0" y="2056261"/>
            <a:ext cx="825182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21006" y="16864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需求文档片段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069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74619" y="1563818"/>
            <a:ext cx="210025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tx1"/>
              </a:buClr>
              <a:buSzPct val="100000"/>
              <a:buFont typeface="Wingdings" pitchFamily="2" charset="2"/>
              <a:buChar char="n"/>
            </a:pPr>
            <a:r>
              <a:rPr lang="zh-CN" altLang="en-US" sz="2600" dirty="0">
                <a:latin typeface="黑体" pitchFamily="49" charset="-122"/>
                <a:ea typeface="黑体" pitchFamily="49" charset="-122"/>
              </a:rPr>
              <a:t>先看目录：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468313" y="4211515"/>
            <a:ext cx="2232025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标注 10"/>
          <p:cNvSpPr/>
          <p:nvPr/>
        </p:nvSpPr>
        <p:spPr>
          <a:xfrm>
            <a:off x="2851150" y="4198423"/>
            <a:ext cx="3160713" cy="672057"/>
          </a:xfrm>
          <a:prstGeom prst="wedgeRectCallout">
            <a:avLst>
              <a:gd name="adj1" fmla="val -19835"/>
              <a:gd name="adj2" fmla="val 74229"/>
            </a:avLst>
          </a:prstGeom>
          <a:solidFill>
            <a:srgbClr val="FFFF00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040429" y="4366828"/>
            <a:ext cx="27498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软件产品的愿景与范围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755650" y="2994945"/>
            <a:ext cx="2232025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标注 13"/>
          <p:cNvSpPr/>
          <p:nvPr/>
        </p:nvSpPr>
        <p:spPr>
          <a:xfrm>
            <a:off x="3282950" y="2613182"/>
            <a:ext cx="2265363" cy="708025"/>
          </a:xfrm>
          <a:prstGeom prst="wedgeRectCallout">
            <a:avLst/>
          </a:prstGeom>
          <a:solidFill>
            <a:srgbClr val="FFFF00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3481754" y="2750584"/>
            <a:ext cx="1890346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业务需求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834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01"/>
    </mc:Choice>
    <mc:Fallback xmlns="">
      <p:transition spd="slow" advTm="34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需求文档片段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069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2789674"/>
            <a:ext cx="8562099" cy="203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标注 6"/>
          <p:cNvSpPr/>
          <p:nvPr/>
        </p:nvSpPr>
        <p:spPr>
          <a:xfrm>
            <a:off x="3209192" y="2042559"/>
            <a:ext cx="2716823" cy="708025"/>
          </a:xfrm>
          <a:prstGeom prst="wedgeRectCallout">
            <a:avLst/>
          </a:prstGeom>
          <a:solidFill>
            <a:srgbClr val="FFFF00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3314700" y="2179961"/>
            <a:ext cx="2505808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约束条件、性能需求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686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7"/>
    </mc:Choice>
    <mc:Fallback xmlns="">
      <p:transition spd="slow" advTm="16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120406"/>
            <a:ext cx="7561262" cy="43656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21006" y="16864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需求文档片段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069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8313" y="1575942"/>
            <a:ext cx="856166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>
              <a:buClr>
                <a:schemeClr val="tx1"/>
              </a:buClr>
              <a:buSzPct val="100000"/>
              <a:buFont typeface="Wingdings" pitchFamily="2" charset="2"/>
              <a:buChar char="n"/>
            </a:pPr>
            <a:r>
              <a:rPr lang="zh-CN" altLang="en-US" sz="2600" dirty="0">
                <a:latin typeface="Arial" pitchFamily="34" charset="0"/>
                <a:ea typeface="黑体" pitchFamily="49" charset="-122"/>
                <a:cs typeface="Arial" pitchFamily="34" charset="0"/>
              </a:rPr>
              <a:t>功能需求</a:t>
            </a:r>
            <a:endParaRPr lang="en-US" altLang="zh-CN" sz="2600" dirty="0"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2700338" y="2068385"/>
            <a:ext cx="807793" cy="24460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4662488" y="2036317"/>
            <a:ext cx="1588843" cy="80689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4607720" y="4303218"/>
            <a:ext cx="1114438" cy="34205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2952750" y="1649408"/>
            <a:ext cx="15414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</a:rPr>
              <a:t>功能编号</a:t>
            </a:r>
          </a:p>
        </p:txBody>
      </p:sp>
      <p:sp>
        <p:nvSpPr>
          <p:cNvPr id="13" name="TextBox 17"/>
          <p:cNvSpPr txBox="1">
            <a:spLocks noChangeArrowheads="1"/>
          </p:cNvSpPr>
          <p:nvPr/>
        </p:nvSpPr>
        <p:spPr bwMode="auto">
          <a:xfrm>
            <a:off x="5850914" y="3972124"/>
            <a:ext cx="25374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</a:rPr>
              <a:t>形式化语言描述</a:t>
            </a:r>
          </a:p>
        </p:txBody>
      </p:sp>
      <p:sp>
        <p:nvSpPr>
          <p:cNvPr id="12" name="TextBox 16"/>
          <p:cNvSpPr txBox="1">
            <a:spLocks noChangeArrowheads="1"/>
          </p:cNvSpPr>
          <p:nvPr/>
        </p:nvSpPr>
        <p:spPr bwMode="auto">
          <a:xfrm>
            <a:off x="5722158" y="1575942"/>
            <a:ext cx="2057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FF0000"/>
                </a:solidFill>
              </a:rPr>
              <a:t>自然语言描述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303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19"/>
    </mc:Choice>
    <mc:Fallback xmlns="">
      <p:transition spd="slow" advTm="44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需求的分析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069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371476" y="1339850"/>
            <a:ext cx="8412162" cy="413067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chemeClr val="accent1"/>
              </a:buClr>
              <a:buSzPct val="100000"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列车控制软件的需求分析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内容占位符 2"/>
          <p:cNvSpPr txBox="1">
            <a:spLocks/>
          </p:cNvSpPr>
          <p:nvPr/>
        </p:nvSpPr>
        <p:spPr>
          <a:xfrm>
            <a:off x="371476" y="1923217"/>
            <a:ext cx="8756650" cy="5151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5000"/>
              </a:lnSpc>
              <a:buClr>
                <a:schemeClr val="accent1"/>
              </a:buClr>
              <a:buSzPct val="100000"/>
              <a:buFont typeface="Zapf Dingbats" charset="0"/>
              <a:buNone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列车的车轮打滑监控功能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 bwMode="auto">
          <a:xfrm>
            <a:off x="4924905" y="4968210"/>
            <a:ext cx="3187700" cy="81836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40" tIns="44623" rIns="90840" bIns="44623"/>
          <a:lstStyle>
            <a:lvl1pPr marL="466725" indent="-466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" pitchFamily="18" charset="0"/>
                <a:ea typeface="+mn-ea"/>
                <a:cs typeface="Times" pitchFamily="18" charset="0"/>
              </a:defRPr>
            </a:lvl1pPr>
            <a:lvl2pPr marL="1038225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Times" pitchFamily="18" charset="0"/>
                <a:cs typeface="Times" pitchFamily="18" charset="0"/>
              </a:defRPr>
            </a:lvl2pPr>
            <a:lvl3pPr marL="13827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Times" pitchFamily="18" charset="0"/>
                <a:cs typeface="Times" pitchFamily="18" charset="0"/>
              </a:defRPr>
            </a:lvl3pPr>
            <a:lvl4pPr marL="1727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Monotype Sorts"/>
              <a:buChar char=""/>
              <a:defRPr sz="2000">
                <a:solidFill>
                  <a:schemeClr val="tx1"/>
                </a:solidFill>
                <a:latin typeface="Times" pitchFamily="18" charset="0"/>
                <a:cs typeface="Times" pitchFamily="18" charset="0"/>
              </a:defRPr>
            </a:lvl4pPr>
            <a:lvl5pPr marL="20716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Times" pitchFamily="18" charset="0"/>
                <a:cs typeface="Times" pitchFamily="18" charset="0"/>
              </a:defRPr>
            </a:lvl5pPr>
            <a:lvl6pPr marL="2530782" indent="-2294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89765" indent="-2294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48748" indent="-2294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907731" indent="-2294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lnSpc>
                <a:spcPct val="125000"/>
              </a:lnSpc>
              <a:buClr>
                <a:srgbClr val="FF0000"/>
              </a:buClr>
              <a:buSzPct val="100000"/>
              <a:buFont typeface="Wingdings" pitchFamily="2" charset="2"/>
              <a:buNone/>
              <a:defRPr/>
            </a:pPr>
            <a:r>
              <a:rPr lang="zh-CN" altLang="en-US" sz="1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功能的描述可能存在逻辑错误等缺陷，需要被分析探测</a:t>
            </a:r>
          </a:p>
        </p:txBody>
      </p:sp>
      <p:sp>
        <p:nvSpPr>
          <p:cNvPr id="26" name="爆炸形 1 5"/>
          <p:cNvSpPr>
            <a:spLocks noChangeArrowheads="1"/>
          </p:cNvSpPr>
          <p:nvPr/>
        </p:nvSpPr>
        <p:spPr bwMode="auto">
          <a:xfrm>
            <a:off x="4823497" y="2581976"/>
            <a:ext cx="3003551" cy="1494673"/>
          </a:xfrm>
          <a:prstGeom prst="irregularSeal1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Zapf Dingbats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Zapf Dingbats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200"/>
          </a:p>
        </p:txBody>
      </p:sp>
      <p:sp>
        <p:nvSpPr>
          <p:cNvPr id="27" name="TextBox 6"/>
          <p:cNvSpPr txBox="1">
            <a:spLocks noChangeArrowheads="1"/>
          </p:cNvSpPr>
          <p:nvPr/>
        </p:nvSpPr>
        <p:spPr bwMode="auto">
          <a:xfrm>
            <a:off x="5426747" y="3075212"/>
            <a:ext cx="17859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Zapf Dingbats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Zapf Dingbats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" panose="02020603050405020304" pitchFamily="18" charset="0"/>
              </a:rPr>
              <a:t>车轮状态的变化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  <a:cs typeface="Times" panose="02020603050405020304" pitchFamily="18" charset="0"/>
            </a:endParaRPr>
          </a:p>
        </p:txBody>
      </p:sp>
      <p:pic>
        <p:nvPicPr>
          <p:cNvPr id="28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43" y="4491587"/>
            <a:ext cx="3218066" cy="18349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9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35" y="2602490"/>
            <a:ext cx="3504742" cy="1321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1" name="下箭头 1"/>
          <p:cNvSpPr>
            <a:spLocks noChangeArrowheads="1"/>
          </p:cNvSpPr>
          <p:nvPr/>
        </p:nvSpPr>
        <p:spPr bwMode="auto">
          <a:xfrm>
            <a:off x="2698588" y="3919903"/>
            <a:ext cx="282575" cy="471487"/>
          </a:xfrm>
          <a:prstGeom prst="downArrow">
            <a:avLst>
              <a:gd name="adj1" fmla="val 50000"/>
              <a:gd name="adj2" fmla="val 5025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903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54"/>
    </mc:Choice>
    <mc:Fallback xmlns="">
      <p:transition spd="slow" advTm="59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3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20596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需求的确认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46589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371476" y="1339850"/>
            <a:ext cx="8412162" cy="413067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chemeClr val="accent1"/>
              </a:buClr>
              <a:buSzPct val="100000"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列车控制软件的需求确认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0" descr="C:\Users\Administrator\Documents\ase_result.e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1" y="3084441"/>
            <a:ext cx="4800600" cy="3095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6"/>
          <p:cNvSpPr txBox="1">
            <a:spLocks noChangeArrowheads="1"/>
          </p:cNvSpPr>
          <p:nvPr/>
        </p:nvSpPr>
        <p:spPr bwMode="auto">
          <a:xfrm>
            <a:off x="5360690" y="3816975"/>
            <a:ext cx="3581087" cy="124649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Zapf Dingbats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Zapf Dingbats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ct val="125000"/>
              </a:lnSpc>
              <a:spcBef>
                <a:spcPct val="0"/>
              </a:spcBef>
              <a:buClr>
                <a:schemeClr val="accent1"/>
              </a:buClr>
              <a:buSz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通过严格的验证分析和需求确认，确保软件需求真实、准确、完整且无误地反映了用户期望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435968" y="1965716"/>
            <a:ext cx="7204548" cy="81836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40" tIns="44623" rIns="90840" bIns="44623"/>
          <a:lstStyle>
            <a:lvl1pPr marL="466725" indent="-466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" pitchFamily="18" charset="0"/>
                <a:ea typeface="+mn-ea"/>
                <a:cs typeface="Times" pitchFamily="18" charset="0"/>
              </a:defRPr>
            </a:lvl1pPr>
            <a:lvl2pPr marL="1038225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Times" pitchFamily="18" charset="0"/>
                <a:cs typeface="Times" pitchFamily="18" charset="0"/>
              </a:defRPr>
            </a:lvl2pPr>
            <a:lvl3pPr marL="13827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Times" pitchFamily="18" charset="0"/>
                <a:cs typeface="Times" pitchFamily="18" charset="0"/>
              </a:defRPr>
            </a:lvl3pPr>
            <a:lvl4pPr marL="1727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Monotype Sorts"/>
              <a:buChar char=""/>
              <a:defRPr sz="2000">
                <a:solidFill>
                  <a:schemeClr val="tx1"/>
                </a:solidFill>
                <a:latin typeface="Times" pitchFamily="18" charset="0"/>
                <a:cs typeface="Times" pitchFamily="18" charset="0"/>
              </a:defRPr>
            </a:lvl4pPr>
            <a:lvl5pPr marL="20716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Times" pitchFamily="18" charset="0"/>
                <a:cs typeface="Times" pitchFamily="18" charset="0"/>
              </a:defRPr>
            </a:lvl5pPr>
            <a:lvl6pPr marL="2530782" indent="-2294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89765" indent="-2294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48748" indent="-2294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907731" indent="-2294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25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/>
            </a:pPr>
            <a:r>
              <a:rPr lang="zh-CN" altLang="en-US" sz="1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需求描述可能不存在逻辑错误，但是并不是一个用户想要的系统</a:t>
            </a:r>
            <a:endParaRPr lang="en-US" altLang="zh-CN" sz="1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l"/>
              <a:defRPr/>
            </a:pPr>
            <a:r>
              <a:rPr lang="zh-CN" altLang="en-US" sz="1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需求确认：该系统正是用户所期望的系统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378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10"/>
    </mc:Choice>
    <mc:Fallback xmlns="">
      <p:transition spd="slow" advTm="14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154109" y="823790"/>
            <a:ext cx="8853488" cy="5040313"/>
          </a:xfrm>
        </p:spPr>
        <p:txBody>
          <a:bodyPr/>
          <a:lstStyle/>
          <a:p>
            <a:pPr algn="just" eaLnBrk="1" hangingPunct="1">
              <a:lnSpc>
                <a:spcPct val="125000"/>
              </a:lnSpc>
              <a:buClr>
                <a:srgbClr val="FFC000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需求工程的具体内涵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25000"/>
              </a:lnSpc>
              <a:buClr>
                <a:srgbClr val="BD011E"/>
              </a:buClr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软件工程中的地位与价值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25000"/>
              </a:lnSpc>
              <a:buClr>
                <a:srgbClr val="BD011E"/>
              </a:buClr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定义，技术，方法，工具等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25000"/>
              </a:lnSpc>
              <a:buClr>
                <a:srgbClr val="BD011E"/>
              </a:buClr>
              <a:buFont typeface="Wingdings" pitchFamily="2" charset="2"/>
              <a:buNone/>
            </a:pP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rgbClr val="FFC000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需求工程的实践能力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25000"/>
              </a:lnSpc>
              <a:buClr>
                <a:srgbClr val="BD011E"/>
              </a:buClr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如何获取并刻画需求</a:t>
            </a:r>
            <a:endParaRPr lang="zh-CN" altLang="zh-CN" dirty="0">
              <a:latin typeface="+mn-ea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25000"/>
              </a:lnSpc>
              <a:buClr>
                <a:srgbClr val="BD011E"/>
              </a:buClr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相关工具的研制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25000"/>
              </a:lnSpc>
              <a:buClr>
                <a:srgbClr val="BD011E"/>
              </a:buClr>
              <a:buFont typeface="Wingdings" pitchFamily="2" charset="2"/>
              <a:buNone/>
            </a:pP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rgbClr val="FFC000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400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研究前沿的探索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25000"/>
              </a:lnSpc>
              <a:buClr>
                <a:srgbClr val="BD011E"/>
              </a:buClr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研究的难点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 </a:t>
            </a:r>
          </a:p>
          <a:p>
            <a:pPr lvl="1" algn="just" eaLnBrk="1" hangingPunct="1">
              <a:lnSpc>
                <a:spcPct val="125000"/>
              </a:lnSpc>
              <a:buClr>
                <a:srgbClr val="BD011E"/>
              </a:buClr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前沿的问题</a:t>
            </a:r>
            <a:endParaRPr lang="en-US" altLang="zh-CN" dirty="0">
              <a:ea typeface="宋体" panose="02010600030101010101" pitchFamily="2" charset="-122"/>
            </a:endParaRPr>
          </a:p>
          <a:p>
            <a:pPr algn="just"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006" y="168644"/>
            <a:ext cx="1507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课程目标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3457" y="233453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54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449"/>
    </mc:Choice>
    <mc:Fallback xmlns="">
      <p:transition spd="slow" advTm="251449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需求管理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069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371476" y="1339850"/>
            <a:ext cx="8412162" cy="413067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chemeClr val="accent1"/>
              </a:buClr>
              <a:buSzPct val="100000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列车控制软件的需求管理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1957387"/>
            <a:ext cx="6156325" cy="472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椭圆 5"/>
          <p:cNvSpPr>
            <a:spLocks noChangeArrowheads="1"/>
          </p:cNvSpPr>
          <p:nvPr/>
        </p:nvSpPr>
        <p:spPr bwMode="auto">
          <a:xfrm>
            <a:off x="671513" y="3405187"/>
            <a:ext cx="1008063" cy="527050"/>
          </a:xfrm>
          <a:prstGeom prst="ellipse">
            <a:avLst/>
          </a:prstGeom>
          <a:noFill/>
          <a:ln w="3175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7" name="椭圆 8"/>
          <p:cNvSpPr>
            <a:spLocks noChangeArrowheads="1"/>
          </p:cNvSpPr>
          <p:nvPr/>
        </p:nvSpPr>
        <p:spPr bwMode="auto">
          <a:xfrm>
            <a:off x="2182813" y="3405187"/>
            <a:ext cx="1008063" cy="527050"/>
          </a:xfrm>
          <a:prstGeom prst="ellipse">
            <a:avLst/>
          </a:prstGeom>
          <a:noFill/>
          <a:ln w="3175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8" name="椭圆 9"/>
          <p:cNvSpPr>
            <a:spLocks noChangeArrowheads="1"/>
          </p:cNvSpPr>
          <p:nvPr/>
        </p:nvSpPr>
        <p:spPr bwMode="auto">
          <a:xfrm>
            <a:off x="3028951" y="3894137"/>
            <a:ext cx="1984375" cy="454025"/>
          </a:xfrm>
          <a:prstGeom prst="ellipse">
            <a:avLst/>
          </a:prstGeom>
          <a:noFill/>
          <a:ln w="3175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9" name="椭圆 10"/>
          <p:cNvSpPr>
            <a:spLocks noChangeArrowheads="1"/>
          </p:cNvSpPr>
          <p:nvPr/>
        </p:nvSpPr>
        <p:spPr bwMode="auto">
          <a:xfrm>
            <a:off x="1406526" y="4348162"/>
            <a:ext cx="3081337" cy="527050"/>
          </a:xfrm>
          <a:prstGeom prst="ellipse">
            <a:avLst/>
          </a:prstGeom>
          <a:noFill/>
          <a:ln w="3175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0" name="线形标注 1 6"/>
          <p:cNvSpPr>
            <a:spLocks/>
          </p:cNvSpPr>
          <p:nvPr/>
        </p:nvSpPr>
        <p:spPr bwMode="auto">
          <a:xfrm>
            <a:off x="6111876" y="3932237"/>
            <a:ext cx="2671762" cy="534988"/>
          </a:xfrm>
          <a:prstGeom prst="borderCallout1">
            <a:avLst>
              <a:gd name="adj1" fmla="val 45912"/>
              <a:gd name="adj2" fmla="val -644"/>
              <a:gd name="adj3" fmla="val 116273"/>
              <a:gd name="adj4" fmla="val -61398"/>
            </a:avLst>
          </a:prstGeom>
          <a:solidFill>
            <a:srgbClr val="FFFF00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1" name="文本框 11"/>
          <p:cNvSpPr txBox="1">
            <a:spLocks noChangeArrowheads="1"/>
          </p:cNvSpPr>
          <p:nvPr/>
        </p:nvSpPr>
        <p:spPr bwMode="auto">
          <a:xfrm>
            <a:off x="6246813" y="4014787"/>
            <a:ext cx="2408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/>
              <a:t>编号为</a:t>
            </a:r>
            <a:r>
              <a:rPr lang="en-US" altLang="zh-CN" b="1"/>
              <a:t>1.0</a:t>
            </a:r>
            <a:r>
              <a:rPr lang="zh-CN" altLang="en-US" b="1"/>
              <a:t>的基线版本</a:t>
            </a:r>
          </a:p>
        </p:txBody>
      </p:sp>
      <p:sp>
        <p:nvSpPr>
          <p:cNvPr id="22" name="线形标注 1 13"/>
          <p:cNvSpPr>
            <a:spLocks/>
          </p:cNvSpPr>
          <p:nvPr/>
        </p:nvSpPr>
        <p:spPr bwMode="auto">
          <a:xfrm>
            <a:off x="6545263" y="4792662"/>
            <a:ext cx="2238375" cy="533400"/>
          </a:xfrm>
          <a:prstGeom prst="borderCallout1">
            <a:avLst>
              <a:gd name="adj1" fmla="val 45912"/>
              <a:gd name="adj2" fmla="val -644"/>
              <a:gd name="adj3" fmla="val 116273"/>
              <a:gd name="adj4" fmla="val -61398"/>
            </a:avLst>
          </a:prstGeom>
          <a:solidFill>
            <a:srgbClr val="FFFF00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3" name="文本框 14"/>
          <p:cNvSpPr txBox="1">
            <a:spLocks noChangeArrowheads="1"/>
          </p:cNvSpPr>
          <p:nvPr/>
        </p:nvSpPr>
        <p:spPr bwMode="auto">
          <a:xfrm>
            <a:off x="6461126" y="4887912"/>
            <a:ext cx="2408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b="1"/>
              <a:t>需求变更的记录</a:t>
            </a:r>
          </a:p>
        </p:txBody>
      </p:sp>
    </p:spTree>
    <p:extLst>
      <p:ext uri="{BB962C8B-B14F-4D97-AF65-F5344CB8AC3E}">
        <p14:creationId xmlns:p14="http://schemas.microsoft.com/office/powerpoint/2010/main" val="95479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02"/>
    </mc:Choice>
    <mc:Fallback xmlns="">
      <p:transition spd="slow" advTm="13402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软件需求初探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8069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57198" y="1589739"/>
            <a:ext cx="9475075" cy="2852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>
              <a:lnSpc>
                <a:spcPct val="120000"/>
              </a:lnSpc>
              <a:spcAft>
                <a:spcPts val="500"/>
              </a:spcAft>
              <a:buClr>
                <a:schemeClr val="tx1"/>
              </a:buClr>
              <a:buSzPct val="100000"/>
              <a:buFont typeface="Wingdings" pitchFamily="2" charset="2"/>
              <a:buChar char="n"/>
            </a:pPr>
            <a:r>
              <a:rPr lang="zh-CN" altLang="en-US" sz="2600" dirty="0">
                <a:latin typeface="Arial" pitchFamily="34" charset="0"/>
                <a:ea typeface="黑体" pitchFamily="49" charset="-122"/>
                <a:cs typeface="Arial" pitchFamily="34" charset="0"/>
              </a:rPr>
              <a:t>需求工程：</a:t>
            </a:r>
            <a:r>
              <a:rPr lang="zh-CN" altLang="en-US" sz="2600" dirty="0">
                <a:solidFill>
                  <a:schemeClr val="accent2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平衡的艺术</a:t>
            </a:r>
            <a:endParaRPr lang="en-US" altLang="zh-CN" sz="2600" dirty="0">
              <a:solidFill>
                <a:schemeClr val="accent2"/>
              </a:solidFill>
              <a:latin typeface="Arial" pitchFamily="34" charset="0"/>
              <a:ea typeface="黑体" pitchFamily="49" charset="-122"/>
              <a:cs typeface="Arial" pitchFamily="34" charset="0"/>
            </a:endParaRPr>
          </a:p>
          <a:p>
            <a:pPr marL="800089" lvl="1" indent="-342900">
              <a:lnSpc>
                <a:spcPct val="120000"/>
              </a:lnSpc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成本、时间与需求文档及软件质量之间的平衡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800089" lvl="1" indent="-342900">
              <a:lnSpc>
                <a:spcPct val="120000"/>
              </a:lnSpc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客户与开发者之间利益的平衡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800089" lvl="1" indent="-342900">
              <a:lnSpc>
                <a:spcPct val="120000"/>
              </a:lnSpc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需求文档精确性和可读性之间的平衡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800089" lvl="1" indent="-342900">
              <a:lnSpc>
                <a:spcPct val="120000"/>
              </a:lnSpc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需求阶段产物和软件代码等其他产品之间的平衡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800089" lvl="1" indent="-342900">
              <a:lnSpc>
                <a:spcPct val="120000"/>
              </a:lnSpc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389881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90"/>
    </mc:Choice>
    <mc:Fallback xmlns="">
      <p:transition spd="slow" advTm="7879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需求工程师的进阶之路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70849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0" y="861647"/>
            <a:ext cx="9143999" cy="537405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00000"/>
              <a:buNone/>
              <a:defRPr/>
            </a:pPr>
            <a:endParaRPr lang="en-US" altLang="zh-CN" sz="20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252413" y="1044697"/>
            <a:ext cx="4464050" cy="47513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Zapf Dingbats"/>
              <a:buNone/>
            </a:pPr>
            <a:r>
              <a:rPr lang="zh-CN" altLang="en-US" sz="2400" b="1" dirty="0">
                <a:latin typeface="+mn-ea"/>
              </a:rPr>
              <a:t>可能需要的知识结构：</a:t>
            </a:r>
            <a:endParaRPr lang="en-US" altLang="zh-CN" sz="2400" b="1" dirty="0">
              <a:latin typeface="+mn-ea"/>
            </a:endParaRPr>
          </a:p>
          <a:p>
            <a:pPr marL="0" indent="0">
              <a:buFont typeface="Zapf Dingbats"/>
              <a:buNone/>
            </a:pPr>
            <a:r>
              <a:rPr lang="zh-CN" altLang="en-US" sz="2000" b="1" dirty="0">
                <a:latin typeface="+mn-ea"/>
              </a:rPr>
              <a:t>系统理论和系统工程（为社会系统建模，和系统进化的观点）</a:t>
            </a:r>
          </a:p>
          <a:p>
            <a:pPr lvl="1"/>
            <a:r>
              <a:rPr lang="zh-CN" altLang="en-US" sz="2000" dirty="0">
                <a:latin typeface="+mn-ea"/>
              </a:rPr>
              <a:t>系统的控制和进化</a:t>
            </a:r>
          </a:p>
          <a:p>
            <a:pPr lvl="1"/>
            <a:r>
              <a:rPr lang="zh-CN" altLang="en-US" sz="2000" dirty="0">
                <a:latin typeface="+mn-ea"/>
              </a:rPr>
              <a:t>工程的生命周期</a:t>
            </a:r>
          </a:p>
          <a:p>
            <a:pPr marL="0" indent="0">
              <a:buFont typeface="Zapf Dingbats"/>
              <a:buNone/>
            </a:pPr>
            <a:endParaRPr lang="en-US" altLang="zh-CN" sz="2000" b="1" dirty="0">
              <a:latin typeface="+mn-ea"/>
            </a:endParaRPr>
          </a:p>
          <a:p>
            <a:pPr marL="0" indent="0">
              <a:buFont typeface="Zapf Dingbats"/>
              <a:buNone/>
            </a:pPr>
            <a:r>
              <a:rPr lang="zh-CN" altLang="en-US" sz="2000" b="1" dirty="0">
                <a:latin typeface="+mn-ea"/>
              </a:rPr>
              <a:t>数学和逻辑（建模的基础）</a:t>
            </a:r>
          </a:p>
          <a:p>
            <a:pPr lvl="1"/>
            <a:r>
              <a:rPr lang="zh-CN" altLang="en-US" sz="2000" dirty="0">
                <a:latin typeface="+mn-ea"/>
              </a:rPr>
              <a:t>一阶谓词逻辑</a:t>
            </a:r>
          </a:p>
          <a:p>
            <a:pPr lvl="1"/>
            <a:r>
              <a:rPr lang="zh-CN" altLang="en-US" sz="2000" dirty="0">
                <a:latin typeface="+mn-ea"/>
              </a:rPr>
              <a:t>统计模型</a:t>
            </a:r>
          </a:p>
          <a:p>
            <a:pPr marL="0" indent="0">
              <a:buFont typeface="Zapf Dingbats"/>
              <a:buNone/>
            </a:pPr>
            <a:endParaRPr lang="en-US" altLang="zh-CN" sz="2000" b="1" dirty="0">
              <a:latin typeface="+mn-ea"/>
            </a:endParaRPr>
          </a:p>
          <a:p>
            <a:pPr marL="0" indent="0">
              <a:buFont typeface="Zapf Dingbats"/>
              <a:buNone/>
            </a:pPr>
            <a:r>
              <a:rPr lang="zh-CN" altLang="en-US" sz="2000" b="1" dirty="0">
                <a:latin typeface="+mn-ea"/>
              </a:rPr>
              <a:t>计算机科学（建模的技术）</a:t>
            </a:r>
          </a:p>
          <a:p>
            <a:pPr lvl="1"/>
            <a:r>
              <a:rPr lang="zh-CN" altLang="en-US" sz="2000" dirty="0">
                <a:latin typeface="+mn-ea"/>
              </a:rPr>
              <a:t>自动机理论</a:t>
            </a:r>
          </a:p>
          <a:p>
            <a:pPr lvl="1"/>
            <a:r>
              <a:rPr lang="zh-CN" altLang="en-US" sz="2000" dirty="0">
                <a:latin typeface="+mn-ea"/>
              </a:rPr>
              <a:t>抽象、分解、和面向对象</a:t>
            </a:r>
          </a:p>
          <a:p>
            <a:pPr lvl="1"/>
            <a:r>
              <a:rPr lang="zh-CN" altLang="en-US" sz="2000" dirty="0">
                <a:latin typeface="+mn-ea"/>
              </a:rPr>
              <a:t>软件体系结构和设计模式</a:t>
            </a:r>
          </a:p>
        </p:txBody>
      </p:sp>
      <p:sp>
        <p:nvSpPr>
          <p:cNvPr id="6" name="Rectangle 4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4716463" y="1484313"/>
            <a:ext cx="4176712" cy="45370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Zapf Dingbats"/>
              <a:buNone/>
            </a:pPr>
            <a:r>
              <a:rPr lang="zh-CN" altLang="en-US" sz="2000" b="1" dirty="0">
                <a:latin typeface="+mn-ea"/>
              </a:rPr>
              <a:t>社会科学（如何与人打交道）</a:t>
            </a:r>
          </a:p>
          <a:p>
            <a:pPr lvl="1"/>
            <a:r>
              <a:rPr lang="zh-CN" altLang="en-US" sz="2000" dirty="0">
                <a:latin typeface="+mn-ea"/>
              </a:rPr>
              <a:t>人类学和民族方法学</a:t>
            </a:r>
          </a:p>
          <a:p>
            <a:pPr lvl="1"/>
            <a:r>
              <a:rPr lang="zh-CN" altLang="en-US" sz="2000" dirty="0">
                <a:latin typeface="+mn-ea"/>
              </a:rPr>
              <a:t>组织行为学</a:t>
            </a:r>
          </a:p>
          <a:p>
            <a:pPr lvl="1"/>
            <a:r>
              <a:rPr lang="zh-CN" altLang="en-US" sz="2000" dirty="0">
                <a:latin typeface="+mn-ea"/>
              </a:rPr>
              <a:t>社会心理学</a:t>
            </a:r>
          </a:p>
          <a:p>
            <a:pPr lvl="1"/>
            <a:r>
              <a:rPr lang="zh-CN" altLang="en-US" sz="2000" dirty="0">
                <a:latin typeface="+mn-ea"/>
              </a:rPr>
              <a:t>政治学</a:t>
            </a:r>
          </a:p>
          <a:p>
            <a:pPr marL="0" indent="0">
              <a:buFont typeface="Zapf Dingbats"/>
              <a:buNone/>
            </a:pPr>
            <a:r>
              <a:rPr lang="zh-CN" altLang="en-US" sz="2000" b="1" dirty="0">
                <a:latin typeface="+mn-ea"/>
              </a:rPr>
              <a:t>认知科学（如何认识世界）</a:t>
            </a:r>
          </a:p>
          <a:p>
            <a:pPr lvl="1"/>
            <a:r>
              <a:rPr lang="zh-CN" altLang="en-US" sz="2000" dirty="0">
                <a:latin typeface="+mn-ea"/>
              </a:rPr>
              <a:t>认知心理学</a:t>
            </a:r>
          </a:p>
          <a:p>
            <a:pPr lvl="1"/>
            <a:r>
              <a:rPr lang="zh-CN" altLang="en-US" sz="2000" dirty="0">
                <a:latin typeface="+mn-ea"/>
              </a:rPr>
              <a:t>语言学</a:t>
            </a:r>
          </a:p>
          <a:p>
            <a:pPr lvl="1"/>
            <a:r>
              <a:rPr lang="zh-CN" altLang="en-US" sz="2000" dirty="0">
                <a:latin typeface="+mn-ea"/>
              </a:rPr>
              <a:t>知识表示</a:t>
            </a:r>
          </a:p>
          <a:p>
            <a:pPr marL="0" indent="0">
              <a:buFont typeface="Zapf Dingbats"/>
              <a:buNone/>
            </a:pPr>
            <a:r>
              <a:rPr lang="zh-CN" altLang="en-US" sz="2000" b="1" dirty="0">
                <a:latin typeface="+mn-ea"/>
              </a:rPr>
              <a:t>哲学（如何观察世界）</a:t>
            </a:r>
          </a:p>
          <a:p>
            <a:pPr lvl="1"/>
            <a:r>
              <a:rPr lang="zh-CN" altLang="en-US" sz="2000" dirty="0">
                <a:latin typeface="+mn-ea"/>
              </a:rPr>
              <a:t>观察实验法和科学的哲学</a:t>
            </a:r>
          </a:p>
        </p:txBody>
      </p:sp>
    </p:spTree>
    <p:extLst>
      <p:ext uri="{BB962C8B-B14F-4D97-AF65-F5344CB8AC3E}">
        <p14:creationId xmlns:p14="http://schemas.microsoft.com/office/powerpoint/2010/main" val="113123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358"/>
    </mc:Choice>
    <mc:Fallback xmlns="">
      <p:transition spd="slow" advTm="99358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需求工程师的进阶之路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70849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365125" y="791308"/>
            <a:ext cx="8353425" cy="59436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  <a:buFont typeface="Wingdings" pitchFamily="2" charset="2"/>
              <a:buChar char="n"/>
              <a:defRPr/>
            </a:pPr>
            <a:r>
              <a:rPr lang="zh-CN" altLang="en-US" sz="2000" b="1" dirty="0">
                <a:latin typeface="+mn-ea"/>
              </a:rPr>
              <a:t>领域知识的学习</a:t>
            </a:r>
          </a:p>
          <a:p>
            <a:pPr lvl="1">
              <a:defRPr/>
            </a:pPr>
            <a:r>
              <a:rPr lang="zh-CN" altLang="en-US" sz="2000" dirty="0">
                <a:latin typeface="+mn-ea"/>
              </a:rPr>
              <a:t>广泛阅读、细心观察生活和工业生产的各方面</a:t>
            </a:r>
          </a:p>
          <a:p>
            <a:pPr lvl="1">
              <a:defRPr/>
            </a:pPr>
            <a:r>
              <a:rPr lang="zh-CN" altLang="en-US" sz="2000" dirty="0">
                <a:latin typeface="+mn-ea"/>
              </a:rPr>
              <a:t>社会文化的认识</a:t>
            </a:r>
            <a:endParaRPr lang="en-US" altLang="zh-CN" sz="2000" dirty="0">
              <a:latin typeface="+mn-ea"/>
            </a:endParaRPr>
          </a:p>
          <a:p>
            <a:pPr lvl="1">
              <a:defRPr/>
            </a:pPr>
            <a:r>
              <a:rPr lang="zh-CN" altLang="en-US" sz="2000" dirty="0">
                <a:latin typeface="+mn-ea"/>
              </a:rPr>
              <a:t>哲学的思考</a:t>
            </a:r>
            <a:endParaRPr lang="en-US" altLang="zh-CN" sz="2000" dirty="0">
              <a:latin typeface="+mn-ea"/>
            </a:endParaRPr>
          </a:p>
          <a:p>
            <a:pPr lvl="1">
              <a:buFontTx/>
              <a:buNone/>
              <a:defRPr/>
            </a:pPr>
            <a:endParaRPr lang="zh-CN" altLang="en-US" sz="2000" dirty="0">
              <a:latin typeface="+mn-ea"/>
            </a:endParaRPr>
          </a:p>
          <a:p>
            <a:pPr>
              <a:buSzPct val="100000"/>
              <a:buFont typeface="Wingdings" pitchFamily="2" charset="2"/>
              <a:buChar char="n"/>
              <a:defRPr/>
            </a:pPr>
            <a:r>
              <a:rPr lang="zh-CN" altLang="en-US" sz="2000" b="1" dirty="0">
                <a:latin typeface="+mn-ea"/>
              </a:rPr>
              <a:t>数学和专业技巧的掌握</a:t>
            </a:r>
          </a:p>
          <a:p>
            <a:pPr lvl="1">
              <a:defRPr/>
            </a:pPr>
            <a:r>
              <a:rPr lang="zh-CN" altLang="en-US" sz="2000" dirty="0">
                <a:latin typeface="+mn-ea"/>
              </a:rPr>
              <a:t>一阶谓词逻辑、离散数学等</a:t>
            </a:r>
            <a:endParaRPr lang="en-US" altLang="zh-CN" sz="2000" dirty="0">
              <a:latin typeface="+mn-ea"/>
            </a:endParaRPr>
          </a:p>
          <a:p>
            <a:pPr lvl="1">
              <a:defRPr/>
            </a:pPr>
            <a:r>
              <a:rPr lang="zh-CN" altLang="en-US" sz="2000" dirty="0">
                <a:latin typeface="+mn-ea"/>
              </a:rPr>
              <a:t>抽象、分解、和面向对象</a:t>
            </a:r>
          </a:p>
          <a:p>
            <a:pPr lvl="1">
              <a:defRPr/>
            </a:pPr>
            <a:r>
              <a:rPr lang="zh-CN" altLang="en-US" sz="2000" dirty="0">
                <a:latin typeface="+mn-ea"/>
              </a:rPr>
              <a:t>软件体系结构和设计模式</a:t>
            </a:r>
            <a:endParaRPr lang="en-US" altLang="zh-CN" sz="2000" dirty="0">
              <a:latin typeface="+mn-ea"/>
            </a:endParaRPr>
          </a:p>
          <a:p>
            <a:pPr lvl="1">
              <a:defRPr/>
            </a:pPr>
            <a:r>
              <a:rPr lang="zh-CN" altLang="en-US" sz="2000" dirty="0">
                <a:latin typeface="+mn-ea"/>
              </a:rPr>
              <a:t>软件开发的基础能力与经验</a:t>
            </a:r>
            <a:endParaRPr lang="en-US" altLang="zh-CN" sz="2000" dirty="0">
              <a:latin typeface="+mn-ea"/>
            </a:endParaRPr>
          </a:p>
          <a:p>
            <a:pPr marL="466725" lvl="1" indent="-466725">
              <a:buClr>
                <a:schemeClr val="tx2"/>
              </a:buClr>
              <a:buFont typeface="Wingdings" pitchFamily="2" charset="2"/>
              <a:buChar char="n"/>
              <a:defRPr/>
            </a:pPr>
            <a:endParaRPr lang="en-US" altLang="zh-CN" sz="2000" dirty="0">
              <a:latin typeface="+mn-ea"/>
            </a:endParaRPr>
          </a:p>
          <a:p>
            <a:pPr marL="466725" lvl="1" indent="-466725">
              <a:buClr>
                <a:schemeClr val="tx2"/>
              </a:buClr>
              <a:buFont typeface="Wingdings" pitchFamily="2" charset="2"/>
              <a:buChar char="n"/>
              <a:defRPr/>
            </a:pPr>
            <a:r>
              <a:rPr lang="zh-CN" altLang="en-US" sz="2000" b="1" dirty="0">
                <a:latin typeface="+mn-ea"/>
              </a:rPr>
              <a:t>人际沟通能力的培养 </a:t>
            </a:r>
            <a:endParaRPr lang="en-US" altLang="zh-CN" sz="2000" b="1" dirty="0">
              <a:latin typeface="+mn-ea"/>
            </a:endParaRPr>
          </a:p>
          <a:p>
            <a:pPr lvl="1">
              <a:defRPr/>
            </a:pPr>
            <a:r>
              <a:rPr lang="zh-CN" altLang="en-US" sz="2000" dirty="0">
                <a:latin typeface="+mn-ea"/>
              </a:rPr>
              <a:t>耐心细致地听取不同背景人员的讲述</a:t>
            </a:r>
          </a:p>
          <a:p>
            <a:pPr lvl="1">
              <a:defRPr/>
            </a:pPr>
            <a:r>
              <a:rPr lang="zh-CN" altLang="en-US" sz="2000" dirty="0">
                <a:latin typeface="+mn-ea"/>
              </a:rPr>
              <a:t>对不同背景人员有良好的转述能力</a:t>
            </a:r>
            <a:endParaRPr lang="en-US" altLang="zh-CN" sz="2000" dirty="0">
              <a:latin typeface="+mn-ea"/>
            </a:endParaRPr>
          </a:p>
          <a:p>
            <a:pPr lvl="1">
              <a:defRPr/>
            </a:pPr>
            <a:r>
              <a:rPr lang="zh-CN" altLang="en-US" sz="2000" dirty="0">
                <a:latin typeface="+mn-ea"/>
              </a:rPr>
              <a:t>控制情绪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228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31"/>
    </mc:Choice>
    <mc:Fallback xmlns="">
      <p:transition spd="slow" advTm="3043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如何学好这门课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8493" y="220462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4544572-38CD-4FAA-8CFF-B944E7F14B6F}"/>
              </a:ext>
            </a:extLst>
          </p:cNvPr>
          <p:cNvSpPr txBox="1">
            <a:spLocks noChangeArrowheads="1"/>
          </p:cNvSpPr>
          <p:nvPr/>
        </p:nvSpPr>
        <p:spPr>
          <a:xfrm>
            <a:off x="250825" y="2276475"/>
            <a:ext cx="8412163" cy="18970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sz="3200" b="1">
                <a:ea typeface="宋体" panose="02010600030101010101" pitchFamily="2" charset="-122"/>
              </a:rPr>
              <a:t>认真听讲，善用教材：</a:t>
            </a:r>
            <a:r>
              <a:rPr lang="en-US" altLang="zh-CN" sz="3200" b="1">
                <a:ea typeface="宋体" panose="02010600030101010101" pitchFamily="2" charset="-122"/>
              </a:rPr>
              <a:t>English reading</a:t>
            </a:r>
          </a:p>
          <a:p>
            <a:pPr marL="514350" indent="-514350">
              <a:buClr>
                <a:schemeClr val="accent1"/>
              </a:buClr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sz="3200" b="1">
                <a:ea typeface="宋体" panose="02010600030101010101" pitchFamily="2" charset="-122"/>
              </a:rPr>
              <a:t>多思考，勤动手：</a:t>
            </a:r>
            <a:r>
              <a:rPr lang="en-US" altLang="zh-CN" sz="3200" b="1">
                <a:ea typeface="宋体" panose="02010600030101010101" pitchFamily="2" charset="-122"/>
              </a:rPr>
              <a:t>project</a:t>
            </a:r>
            <a:r>
              <a:rPr lang="zh-CN" altLang="en-US" sz="3200" b="1">
                <a:ea typeface="宋体" panose="02010600030101010101" pitchFamily="2" charset="-122"/>
              </a:rPr>
              <a:t>，</a:t>
            </a:r>
            <a:r>
              <a:rPr lang="en-US" altLang="zh-CN" sz="3200" b="1">
                <a:ea typeface="宋体" panose="02010600030101010101" pitchFamily="2" charset="-122"/>
              </a:rPr>
              <a:t>homework</a:t>
            </a:r>
          </a:p>
          <a:p>
            <a:pPr marL="514350" indent="-514350">
              <a:buClr>
                <a:schemeClr val="accent1"/>
              </a:buClr>
              <a:buSzPct val="100000"/>
              <a:buFont typeface="Arial" panose="020B0604020202020204" pitchFamily="34" charset="0"/>
              <a:buAutoNum type="arabicPeriod"/>
            </a:pPr>
            <a:r>
              <a:rPr lang="zh-CN" altLang="en-US" sz="3200" b="1">
                <a:ea typeface="宋体" panose="02010600030101010101" pitchFamily="2" charset="-122"/>
              </a:rPr>
              <a:t>积极讨论：</a:t>
            </a:r>
            <a:r>
              <a:rPr lang="en-US" altLang="zh-CN" sz="3200" b="1">
                <a:ea typeface="宋体" panose="02010600030101010101" pitchFamily="2" charset="-122"/>
              </a:rPr>
              <a:t>quiz</a:t>
            </a:r>
            <a:r>
              <a:rPr lang="zh-CN" altLang="en-US" sz="3200" b="1">
                <a:ea typeface="宋体" panose="02010600030101010101" pitchFamily="2" charset="-122"/>
              </a:rPr>
              <a:t>，</a:t>
            </a:r>
            <a:r>
              <a:rPr lang="en-US" altLang="zh-CN" sz="3200" b="1">
                <a:ea typeface="宋体" panose="02010600030101010101" pitchFamily="2" charset="-122"/>
              </a:rPr>
              <a:t>discussion</a:t>
            </a:r>
            <a:r>
              <a:rPr lang="zh-CN" altLang="en-US" sz="3200" b="1">
                <a:ea typeface="宋体" panose="02010600030101010101" pitchFamily="2" charset="-122"/>
              </a:rPr>
              <a:t>，</a:t>
            </a:r>
            <a:r>
              <a:rPr lang="en-US" altLang="zh-CN" sz="3200" b="1">
                <a:ea typeface="宋体" panose="02010600030101010101" pitchFamily="2" charset="-122"/>
              </a:rPr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115942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31"/>
    </mc:Choice>
    <mc:Fallback xmlns="">
      <p:transition spd="slow" advTm="3043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74280" y="2425324"/>
            <a:ext cx="3972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本节总结</a:t>
            </a:r>
          </a:p>
        </p:txBody>
      </p:sp>
      <p:sp>
        <p:nvSpPr>
          <p:cNvPr id="7" name="矩形 6"/>
          <p:cNvSpPr/>
          <p:nvPr/>
        </p:nvSpPr>
        <p:spPr>
          <a:xfrm>
            <a:off x="2900848" y="3460532"/>
            <a:ext cx="4572000" cy="9787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什么是软件需求工程</a:t>
            </a:r>
          </a:p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需求工程初探</a:t>
            </a:r>
          </a:p>
        </p:txBody>
      </p:sp>
      <p:sp>
        <p:nvSpPr>
          <p:cNvPr id="8" name="矩形 7"/>
          <p:cNvSpPr/>
          <p:nvPr/>
        </p:nvSpPr>
        <p:spPr>
          <a:xfrm>
            <a:off x="2443640" y="3348654"/>
            <a:ext cx="4020222" cy="803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93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20"/>
    </mc:Choice>
    <mc:Fallback xmlns="">
      <p:transition spd="slow" advTm="2722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84752" y="2360411"/>
            <a:ext cx="37744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2935170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137506"/>
            <a:ext cx="8020050" cy="4271962"/>
          </a:xfrm>
        </p:spPr>
        <p:txBody>
          <a:bodyPr/>
          <a:lstStyle/>
          <a:p>
            <a:pPr algn="just">
              <a:lnSpc>
                <a:spcPct val="125000"/>
              </a:lnSpc>
              <a:buClr>
                <a:srgbClr val="FFC000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 教材或参考性文献来源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  <a:p>
            <a:pPr marL="461962" indent="-342900" algn="just" eaLnBrk="1" hangingPunct="1">
              <a:lnSpc>
                <a:spcPct val="80000"/>
              </a:lnSpc>
              <a:spcBef>
                <a:spcPct val="0"/>
              </a:spcBef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461962" indent="-342900" algn="just" eaLnBrk="1" hangingPunct="1">
              <a:lnSpc>
                <a:spcPct val="80000"/>
              </a:lnSpc>
              <a:spcBef>
                <a:spcPct val="0"/>
              </a:spcBef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Karl E. </a:t>
            </a:r>
            <a:r>
              <a:rPr lang="en-US" altLang="zh-CN" sz="2000" dirty="0" err="1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Wiegers</a:t>
            </a: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. Software Requirements, 3</a:t>
            </a:r>
            <a:r>
              <a:rPr lang="en-US" altLang="zh-CN" sz="2000" baseline="30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rd</a:t>
            </a: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 Edition. Microsoft Press</a:t>
            </a:r>
          </a:p>
          <a:p>
            <a:pPr marL="461962" indent="-342900" algn="just" eaLnBrk="1" hangingPunct="1">
              <a:lnSpc>
                <a:spcPct val="80000"/>
              </a:lnSpc>
              <a:spcBef>
                <a:spcPct val="0"/>
              </a:spcBef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0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461962" indent="-342900" algn="just">
              <a:lnSpc>
                <a:spcPct val="80000"/>
              </a:lnSpc>
              <a:spcBef>
                <a:spcPct val="0"/>
              </a:spcBef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IEEE, Springer, ACM…</a:t>
            </a:r>
          </a:p>
          <a:p>
            <a:pPr marL="461962" indent="-342900" algn="just">
              <a:lnSpc>
                <a:spcPct val="80000"/>
              </a:lnSpc>
              <a:spcBef>
                <a:spcPct val="0"/>
              </a:spcBef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0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461962" indent="-342900" algn="just">
              <a:lnSpc>
                <a:spcPct val="80000"/>
              </a:lnSpc>
              <a:spcBef>
                <a:spcPct val="0"/>
              </a:spcBef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IEEE International Symposium on Requirements Engineering</a:t>
            </a:r>
          </a:p>
          <a:p>
            <a:pPr marL="461962" indent="-342900" algn="just">
              <a:lnSpc>
                <a:spcPct val="80000"/>
              </a:lnSpc>
              <a:spcBef>
                <a:spcPct val="0"/>
              </a:spcBef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0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461962" indent="-342900" algn="just">
              <a:lnSpc>
                <a:spcPct val="80000"/>
              </a:lnSpc>
              <a:spcBef>
                <a:spcPct val="0"/>
              </a:spcBef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Requirements Engineering Journal, Springer</a:t>
            </a:r>
          </a:p>
          <a:p>
            <a:pPr marL="461962" indent="-342900" algn="just">
              <a:lnSpc>
                <a:spcPct val="80000"/>
              </a:lnSpc>
              <a:spcBef>
                <a:spcPct val="0"/>
              </a:spcBef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000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461962" indent="-342900" algn="just">
              <a:lnSpc>
                <a:spcPct val="80000"/>
              </a:lnSpc>
              <a:spcBef>
                <a:spcPct val="0"/>
              </a:spcBef>
              <a:buClr>
                <a:srgbClr val="FFC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TSE, TOSEM…</a:t>
            </a:r>
          </a:p>
          <a:p>
            <a:pPr marL="119062" indent="0" algn="just" eaLnBrk="1" hangingPunct="1">
              <a:lnSpc>
                <a:spcPct val="80000"/>
              </a:lnSpc>
              <a:spcBef>
                <a:spcPct val="0"/>
              </a:spcBef>
              <a:buClr>
                <a:srgbClr val="FF0000"/>
              </a:buClr>
              <a:buSzPct val="100000"/>
              <a:buNone/>
              <a:defRPr/>
            </a:pP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119062" indent="0" eaLnBrk="1" hangingPunct="1">
              <a:lnSpc>
                <a:spcPct val="80000"/>
              </a:lnSpc>
              <a:spcBef>
                <a:spcPct val="0"/>
              </a:spcBef>
              <a:buNone/>
              <a:defRPr/>
            </a:pPr>
            <a:endParaRPr lang="en-US" altLang="zh-CN" dirty="0">
              <a:ea typeface="宋体" pitchFamily="2" charset="-122"/>
            </a:endParaRPr>
          </a:p>
          <a:p>
            <a:pPr marL="438150" indent="-319088" eaLnBrk="1" hangingPunct="1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  <a:defRPr/>
            </a:pPr>
            <a:endParaRPr lang="en-US" altLang="zh-CN" sz="2300" dirty="0">
              <a:ea typeface="宋体" pitchFamily="2" charset="-122"/>
            </a:endParaRPr>
          </a:p>
          <a:p>
            <a:pPr marL="438150" indent="-319088" eaLnBrk="1" hangingPunct="1">
              <a:lnSpc>
                <a:spcPct val="70000"/>
              </a:lnSpc>
              <a:spcBef>
                <a:spcPct val="0"/>
              </a:spcBef>
              <a:buFont typeface="Wingdings 2" pitchFamily="18" charset="2"/>
              <a:buChar char=""/>
              <a:defRPr/>
            </a:pPr>
            <a:endParaRPr lang="en-US" altLang="zh-CN" sz="2300" dirty="0">
              <a:ea typeface="宋体" pitchFamily="2" charset="-122"/>
            </a:endParaRPr>
          </a:p>
          <a:p>
            <a:pPr marL="438150" indent="-319088" eaLnBrk="1" hangingPunct="1">
              <a:lnSpc>
                <a:spcPct val="70000"/>
              </a:lnSpc>
              <a:spcBef>
                <a:spcPct val="0"/>
              </a:spcBef>
              <a:buFont typeface="Wingdings 2" pitchFamily="18" charset="2"/>
              <a:buChar char=""/>
              <a:defRPr/>
            </a:pPr>
            <a:endParaRPr lang="en-US" altLang="zh-CN" sz="2300" dirty="0"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1006" y="168644"/>
            <a:ext cx="1507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课程目标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73457" y="233453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633864"/>
      </p:ext>
    </p:extLst>
  </p:cSld>
  <p:clrMapOvr>
    <a:masterClrMapping/>
  </p:clrMapOvr>
  <p:transition advTm="5618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2122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本次课程目标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43077" y="233453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628225" y="2617217"/>
            <a:ext cx="5411449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什么是“软件需求”？</a:t>
            </a:r>
          </a:p>
        </p:txBody>
      </p:sp>
      <p:sp>
        <p:nvSpPr>
          <p:cNvPr id="22" name="矩形 21"/>
          <p:cNvSpPr/>
          <p:nvPr/>
        </p:nvSpPr>
        <p:spPr>
          <a:xfrm>
            <a:off x="3587559" y="3422273"/>
            <a:ext cx="4185761" cy="559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软件需求工程活动的初步体验</a:t>
            </a:r>
          </a:p>
        </p:txBody>
      </p:sp>
      <p:sp>
        <p:nvSpPr>
          <p:cNvPr id="8" name="KSO_Shape"/>
          <p:cNvSpPr>
            <a:spLocks/>
          </p:cNvSpPr>
          <p:nvPr/>
        </p:nvSpPr>
        <p:spPr bwMode="auto">
          <a:xfrm>
            <a:off x="3068355" y="2640487"/>
            <a:ext cx="559870" cy="566479"/>
          </a:xfrm>
          <a:custGeom>
            <a:avLst/>
            <a:gdLst>
              <a:gd name="T0" fmla="*/ 912343 w 2122487"/>
              <a:gd name="T1" fmla="*/ 702822 h 2147888"/>
              <a:gd name="T2" fmla="*/ 1019025 w 2122487"/>
              <a:gd name="T3" fmla="*/ 752822 h 2147888"/>
              <a:gd name="T4" fmla="*/ 832155 w 2122487"/>
              <a:gd name="T5" fmla="*/ 978408 h 2147888"/>
              <a:gd name="T6" fmla="*/ 836610 w 2122487"/>
              <a:gd name="T7" fmla="*/ 1025591 h 2147888"/>
              <a:gd name="T8" fmla="*/ 871077 w 2122487"/>
              <a:gd name="T9" fmla="*/ 1060097 h 2147888"/>
              <a:gd name="T10" fmla="*/ 918908 w 2122487"/>
              <a:gd name="T11" fmla="*/ 1064792 h 2147888"/>
              <a:gd name="T12" fmla="*/ 1142824 w 2122487"/>
              <a:gd name="T13" fmla="*/ 878643 h 2147888"/>
              <a:gd name="T14" fmla="*/ 1191827 w 2122487"/>
              <a:gd name="T15" fmla="*/ 988502 h 2147888"/>
              <a:gd name="T16" fmla="*/ 1204958 w 2122487"/>
              <a:gd name="T17" fmla="*/ 1109158 h 2147888"/>
              <a:gd name="T18" fmla="*/ 1179401 w 2122487"/>
              <a:gd name="T19" fmla="*/ 1219955 h 2147888"/>
              <a:gd name="T20" fmla="*/ 1117736 w 2122487"/>
              <a:gd name="T21" fmla="*/ 1312678 h 2147888"/>
              <a:gd name="T22" fmla="*/ 1023715 w 2122487"/>
              <a:gd name="T23" fmla="*/ 1377702 h 2147888"/>
              <a:gd name="T24" fmla="*/ 902964 w 2122487"/>
              <a:gd name="T25" fmla="*/ 1403523 h 2147888"/>
              <a:gd name="T26" fmla="*/ 778931 w 2122487"/>
              <a:gd name="T27" fmla="*/ 1384040 h 2147888"/>
              <a:gd name="T28" fmla="*/ 665215 w 2122487"/>
              <a:gd name="T29" fmla="*/ 1323007 h 2147888"/>
              <a:gd name="T30" fmla="*/ 573772 w 2122487"/>
              <a:gd name="T31" fmla="*/ 1227937 h 2147888"/>
              <a:gd name="T32" fmla="*/ 516094 w 2122487"/>
              <a:gd name="T33" fmla="*/ 1106576 h 2147888"/>
              <a:gd name="T34" fmla="*/ 502494 w 2122487"/>
              <a:gd name="T35" fmla="*/ 976295 h 2147888"/>
              <a:gd name="T36" fmla="*/ 532740 w 2122487"/>
              <a:gd name="T37" fmla="*/ 861037 h 2147888"/>
              <a:gd name="T38" fmla="*/ 599095 w 2122487"/>
              <a:gd name="T39" fmla="*/ 769723 h 2147888"/>
              <a:gd name="T40" fmla="*/ 694523 w 2122487"/>
              <a:gd name="T41" fmla="*/ 709864 h 2147888"/>
              <a:gd name="T42" fmla="*/ 707682 w 2122487"/>
              <a:gd name="T43" fmla="*/ 270333 h 2147888"/>
              <a:gd name="T44" fmla="*/ 967579 w 2122487"/>
              <a:gd name="T45" fmla="*/ 311164 h 2147888"/>
              <a:gd name="T46" fmla="*/ 1199095 w 2122487"/>
              <a:gd name="T47" fmla="*/ 424976 h 2147888"/>
              <a:gd name="T48" fmla="*/ 1065159 w 2122487"/>
              <a:gd name="T49" fmla="*/ 618808 h 2147888"/>
              <a:gd name="T50" fmla="*/ 908704 w 2122487"/>
              <a:gd name="T51" fmla="*/ 552164 h 2147888"/>
              <a:gd name="T52" fmla="*/ 737471 w 2122487"/>
              <a:gd name="T53" fmla="*/ 537849 h 2147888"/>
              <a:gd name="T54" fmla="*/ 574215 w 2122487"/>
              <a:gd name="T55" fmla="*/ 582435 h 2147888"/>
              <a:gd name="T56" fmla="*/ 444031 w 2122487"/>
              <a:gd name="T57" fmla="*/ 680760 h 2147888"/>
              <a:gd name="T58" fmla="*/ 357477 w 2122487"/>
              <a:gd name="T59" fmla="*/ 823904 h 2147888"/>
              <a:gd name="T60" fmla="*/ 327218 w 2122487"/>
              <a:gd name="T61" fmla="*/ 1000841 h 2147888"/>
              <a:gd name="T62" fmla="*/ 365217 w 2122487"/>
              <a:gd name="T63" fmla="*/ 1194908 h 2147888"/>
              <a:gd name="T64" fmla="*/ 466315 w 2122487"/>
              <a:gd name="T65" fmla="*/ 1365508 h 2147888"/>
              <a:gd name="T66" fmla="*/ 613387 w 2122487"/>
              <a:gd name="T67" fmla="*/ 1493165 h 2147888"/>
              <a:gd name="T68" fmla="*/ 788841 w 2122487"/>
              <a:gd name="T69" fmla="*/ 1565207 h 2147888"/>
              <a:gd name="T70" fmla="*/ 973913 w 2122487"/>
              <a:gd name="T71" fmla="*/ 1572012 h 2147888"/>
              <a:gd name="T72" fmla="*/ 1140454 w 2122487"/>
              <a:gd name="T73" fmla="*/ 1512173 h 2147888"/>
              <a:gd name="T74" fmla="*/ 1261958 w 2122487"/>
              <a:gd name="T75" fmla="*/ 1401881 h 2147888"/>
              <a:gd name="T76" fmla="*/ 1333970 w 2122487"/>
              <a:gd name="T77" fmla="*/ 1257093 h 2147888"/>
              <a:gd name="T78" fmla="*/ 1352970 w 2122487"/>
              <a:gd name="T79" fmla="*/ 1091891 h 2147888"/>
              <a:gd name="T80" fmla="*/ 1315439 w 2122487"/>
              <a:gd name="T81" fmla="*/ 918474 h 2147888"/>
              <a:gd name="T82" fmla="*/ 1236860 w 2122487"/>
              <a:gd name="T83" fmla="*/ 776268 h 2147888"/>
              <a:gd name="T84" fmla="*/ 1515992 w 2122487"/>
              <a:gd name="T85" fmla="*/ 787767 h 2147888"/>
              <a:gd name="T86" fmla="*/ 1600201 w 2122487"/>
              <a:gd name="T87" fmla="*/ 1046365 h 2147888"/>
              <a:gd name="T88" fmla="*/ 1601609 w 2122487"/>
              <a:gd name="T89" fmla="*/ 1305669 h 2147888"/>
              <a:gd name="T90" fmla="*/ 1520918 w 2122487"/>
              <a:gd name="T91" fmla="*/ 1543852 h 2147888"/>
              <a:gd name="T92" fmla="*/ 1360241 w 2122487"/>
              <a:gd name="T93" fmla="*/ 1741205 h 2147888"/>
              <a:gd name="T94" fmla="*/ 1120516 w 2122487"/>
              <a:gd name="T95" fmla="*/ 1871678 h 2147888"/>
              <a:gd name="T96" fmla="*/ 933333 w 2122487"/>
              <a:gd name="T97" fmla="*/ 1904296 h 2147888"/>
              <a:gd name="T98" fmla="*/ 637078 w 2122487"/>
              <a:gd name="T99" fmla="*/ 1862291 h 2147888"/>
              <a:gd name="T100" fmla="*/ 363810 w 2122487"/>
              <a:gd name="T101" fmla="*/ 1714923 h 2147888"/>
              <a:gd name="T102" fmla="*/ 147775 w 2122487"/>
              <a:gd name="T103" fmla="*/ 1479789 h 2147888"/>
              <a:gd name="T104" fmla="*/ 36357 w 2122487"/>
              <a:gd name="T105" fmla="*/ 1238790 h 2147888"/>
              <a:gd name="T106" fmla="*/ 3284 w 2122487"/>
              <a:gd name="T107" fmla="*/ 1068424 h 2147888"/>
              <a:gd name="T108" fmla="*/ 30963 w 2122487"/>
              <a:gd name="T109" fmla="*/ 773452 h 2147888"/>
              <a:gd name="T110" fmla="*/ 154578 w 2122487"/>
              <a:gd name="T111" fmla="*/ 533391 h 2147888"/>
              <a:gd name="T112" fmla="*/ 348563 w 2122487"/>
              <a:gd name="T113" fmla="*/ 365371 h 2147888"/>
              <a:gd name="T114" fmla="*/ 592276 w 2122487"/>
              <a:gd name="T115" fmla="*/ 279719 h 2147888"/>
              <a:gd name="T116" fmla="*/ 1692442 w 2122487"/>
              <a:gd name="T117" fmla="*/ 169898 h 2147888"/>
              <a:gd name="T118" fmla="*/ 1726464 w 2122487"/>
              <a:gd name="T119" fmla="*/ 211020 h 2147888"/>
              <a:gd name="T120" fmla="*/ 926586 w 2122487"/>
              <a:gd name="T121" fmla="*/ 1021959 h 2147888"/>
              <a:gd name="T122" fmla="*/ 877782 w 2122487"/>
              <a:gd name="T123" fmla="*/ 1001280 h 2147888"/>
              <a:gd name="T124" fmla="*/ 1654900 w 2122487"/>
              <a:gd name="T125" fmla="*/ 181412 h 214788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122487" h="2147888">
                <a:moveTo>
                  <a:pt x="904800" y="776287"/>
                </a:moveTo>
                <a:lnTo>
                  <a:pt x="914580" y="776287"/>
                </a:lnTo>
                <a:lnTo>
                  <a:pt x="924095" y="776287"/>
                </a:lnTo>
                <a:lnTo>
                  <a:pt x="933610" y="776552"/>
                </a:lnTo>
                <a:lnTo>
                  <a:pt x="943390" y="777081"/>
                </a:lnTo>
                <a:lnTo>
                  <a:pt x="952906" y="777875"/>
                </a:lnTo>
                <a:lnTo>
                  <a:pt x="962421" y="778934"/>
                </a:lnTo>
                <a:lnTo>
                  <a:pt x="971937" y="780257"/>
                </a:lnTo>
                <a:lnTo>
                  <a:pt x="981452" y="781845"/>
                </a:lnTo>
                <a:lnTo>
                  <a:pt x="991232" y="783433"/>
                </a:lnTo>
                <a:lnTo>
                  <a:pt x="1000483" y="785551"/>
                </a:lnTo>
                <a:lnTo>
                  <a:pt x="1009999" y="787668"/>
                </a:lnTo>
                <a:lnTo>
                  <a:pt x="1019250" y="790050"/>
                </a:lnTo>
                <a:lnTo>
                  <a:pt x="1028501" y="792432"/>
                </a:lnTo>
                <a:lnTo>
                  <a:pt x="1037488" y="795343"/>
                </a:lnTo>
                <a:lnTo>
                  <a:pt x="1046475" y="798519"/>
                </a:lnTo>
                <a:lnTo>
                  <a:pt x="1055462" y="801431"/>
                </a:lnTo>
                <a:lnTo>
                  <a:pt x="1064448" y="804872"/>
                </a:lnTo>
                <a:lnTo>
                  <a:pt x="1072907" y="808577"/>
                </a:lnTo>
                <a:lnTo>
                  <a:pt x="1081629" y="812282"/>
                </a:lnTo>
                <a:lnTo>
                  <a:pt x="1090352" y="815988"/>
                </a:lnTo>
                <a:lnTo>
                  <a:pt x="1099074" y="820222"/>
                </a:lnTo>
                <a:lnTo>
                  <a:pt x="1107532" y="824457"/>
                </a:lnTo>
                <a:lnTo>
                  <a:pt x="1115991" y="828956"/>
                </a:lnTo>
                <a:lnTo>
                  <a:pt x="1124449" y="833721"/>
                </a:lnTo>
                <a:lnTo>
                  <a:pt x="1132643" y="838485"/>
                </a:lnTo>
                <a:lnTo>
                  <a:pt x="1140572" y="843778"/>
                </a:lnTo>
                <a:lnTo>
                  <a:pt x="1148766" y="848807"/>
                </a:lnTo>
                <a:lnTo>
                  <a:pt x="1156696" y="854100"/>
                </a:lnTo>
                <a:lnTo>
                  <a:pt x="1164625" y="859658"/>
                </a:lnTo>
                <a:lnTo>
                  <a:pt x="959514" y="1065307"/>
                </a:lnTo>
                <a:lnTo>
                  <a:pt x="956342" y="1068483"/>
                </a:lnTo>
                <a:lnTo>
                  <a:pt x="953699" y="1071394"/>
                </a:lnTo>
                <a:lnTo>
                  <a:pt x="951320" y="1074570"/>
                </a:lnTo>
                <a:lnTo>
                  <a:pt x="948941" y="1078011"/>
                </a:lnTo>
                <a:lnTo>
                  <a:pt x="946826" y="1081452"/>
                </a:lnTo>
                <a:lnTo>
                  <a:pt x="944712" y="1084628"/>
                </a:lnTo>
                <a:lnTo>
                  <a:pt x="943126" y="1088333"/>
                </a:lnTo>
                <a:lnTo>
                  <a:pt x="941804" y="1092039"/>
                </a:lnTo>
                <a:lnTo>
                  <a:pt x="940218" y="1095744"/>
                </a:lnTo>
                <a:lnTo>
                  <a:pt x="938897" y="1099185"/>
                </a:lnTo>
                <a:lnTo>
                  <a:pt x="938104" y="1103155"/>
                </a:lnTo>
                <a:lnTo>
                  <a:pt x="937311" y="1106860"/>
                </a:lnTo>
                <a:lnTo>
                  <a:pt x="936518" y="1110830"/>
                </a:lnTo>
                <a:lnTo>
                  <a:pt x="935989" y="1114536"/>
                </a:lnTo>
                <a:lnTo>
                  <a:pt x="935725" y="1118506"/>
                </a:lnTo>
                <a:lnTo>
                  <a:pt x="935725" y="1122211"/>
                </a:lnTo>
                <a:lnTo>
                  <a:pt x="935725" y="1126181"/>
                </a:lnTo>
                <a:lnTo>
                  <a:pt x="935989" y="1130151"/>
                </a:lnTo>
                <a:lnTo>
                  <a:pt x="936518" y="1133857"/>
                </a:lnTo>
                <a:lnTo>
                  <a:pt x="937311" y="1137827"/>
                </a:lnTo>
                <a:lnTo>
                  <a:pt x="938104" y="1141532"/>
                </a:lnTo>
                <a:lnTo>
                  <a:pt x="938897" y="1145502"/>
                </a:lnTo>
                <a:lnTo>
                  <a:pt x="940218" y="1148943"/>
                </a:lnTo>
                <a:lnTo>
                  <a:pt x="941804" y="1152648"/>
                </a:lnTo>
                <a:lnTo>
                  <a:pt x="943126" y="1156354"/>
                </a:lnTo>
                <a:lnTo>
                  <a:pt x="944712" y="1160059"/>
                </a:lnTo>
                <a:lnTo>
                  <a:pt x="946826" y="1163235"/>
                </a:lnTo>
                <a:lnTo>
                  <a:pt x="948941" y="1166676"/>
                </a:lnTo>
                <a:lnTo>
                  <a:pt x="951320" y="1170116"/>
                </a:lnTo>
                <a:lnTo>
                  <a:pt x="953699" y="1173292"/>
                </a:lnTo>
                <a:lnTo>
                  <a:pt x="956342" y="1176204"/>
                </a:lnTo>
                <a:lnTo>
                  <a:pt x="959514" y="1179380"/>
                </a:lnTo>
                <a:lnTo>
                  <a:pt x="962157" y="1182291"/>
                </a:lnTo>
                <a:lnTo>
                  <a:pt x="965329" y="1184673"/>
                </a:lnTo>
                <a:lnTo>
                  <a:pt x="968501" y="1187320"/>
                </a:lnTo>
                <a:lnTo>
                  <a:pt x="971408" y="1189437"/>
                </a:lnTo>
                <a:lnTo>
                  <a:pt x="974844" y="1191819"/>
                </a:lnTo>
                <a:lnTo>
                  <a:pt x="978280" y="1193407"/>
                </a:lnTo>
                <a:lnTo>
                  <a:pt x="981981" y="1195260"/>
                </a:lnTo>
                <a:lnTo>
                  <a:pt x="985417" y="1196848"/>
                </a:lnTo>
                <a:lnTo>
                  <a:pt x="989117" y="1198171"/>
                </a:lnTo>
                <a:lnTo>
                  <a:pt x="992818" y="1199495"/>
                </a:lnTo>
                <a:lnTo>
                  <a:pt x="996518" y="1200553"/>
                </a:lnTo>
                <a:lnTo>
                  <a:pt x="1000483" y="1201612"/>
                </a:lnTo>
                <a:lnTo>
                  <a:pt x="1004184" y="1202141"/>
                </a:lnTo>
                <a:lnTo>
                  <a:pt x="1008148" y="1202671"/>
                </a:lnTo>
                <a:lnTo>
                  <a:pt x="1012113" y="1202935"/>
                </a:lnTo>
                <a:lnTo>
                  <a:pt x="1016342" y="1202935"/>
                </a:lnTo>
                <a:lnTo>
                  <a:pt x="1020307" y="1202935"/>
                </a:lnTo>
                <a:lnTo>
                  <a:pt x="1024272" y="1202671"/>
                </a:lnTo>
                <a:lnTo>
                  <a:pt x="1028237" y="1202141"/>
                </a:lnTo>
                <a:lnTo>
                  <a:pt x="1032201" y="1201612"/>
                </a:lnTo>
                <a:lnTo>
                  <a:pt x="1035902" y="1200553"/>
                </a:lnTo>
                <a:lnTo>
                  <a:pt x="1039602" y="1199495"/>
                </a:lnTo>
                <a:lnTo>
                  <a:pt x="1043303" y="1198171"/>
                </a:lnTo>
                <a:lnTo>
                  <a:pt x="1047003" y="1196848"/>
                </a:lnTo>
                <a:lnTo>
                  <a:pt x="1050704" y="1195260"/>
                </a:lnTo>
                <a:lnTo>
                  <a:pt x="1054140" y="1193407"/>
                </a:lnTo>
                <a:lnTo>
                  <a:pt x="1057576" y="1191819"/>
                </a:lnTo>
                <a:lnTo>
                  <a:pt x="1061012" y="1189437"/>
                </a:lnTo>
                <a:lnTo>
                  <a:pt x="1064184" y="1187320"/>
                </a:lnTo>
                <a:lnTo>
                  <a:pt x="1067092" y="1184673"/>
                </a:lnTo>
                <a:lnTo>
                  <a:pt x="1070263" y="1182291"/>
                </a:lnTo>
                <a:lnTo>
                  <a:pt x="1073435" y="1179380"/>
                </a:lnTo>
                <a:lnTo>
                  <a:pt x="1277490" y="974790"/>
                </a:lnTo>
                <a:lnTo>
                  <a:pt x="1282776" y="982730"/>
                </a:lnTo>
                <a:lnTo>
                  <a:pt x="1288327" y="990670"/>
                </a:lnTo>
                <a:lnTo>
                  <a:pt x="1293349" y="998610"/>
                </a:lnTo>
                <a:lnTo>
                  <a:pt x="1298106" y="1007080"/>
                </a:lnTo>
                <a:lnTo>
                  <a:pt x="1302864" y="1015284"/>
                </a:lnTo>
                <a:lnTo>
                  <a:pt x="1307358" y="1024018"/>
                </a:lnTo>
                <a:lnTo>
                  <a:pt x="1311851" y="1032488"/>
                </a:lnTo>
                <a:lnTo>
                  <a:pt x="1316080" y="1041222"/>
                </a:lnTo>
                <a:lnTo>
                  <a:pt x="1320309" y="1049956"/>
                </a:lnTo>
                <a:lnTo>
                  <a:pt x="1323745" y="1058955"/>
                </a:lnTo>
                <a:lnTo>
                  <a:pt x="1327710" y="1067954"/>
                </a:lnTo>
                <a:lnTo>
                  <a:pt x="1331146" y="1077217"/>
                </a:lnTo>
                <a:lnTo>
                  <a:pt x="1334582" y="1086216"/>
                </a:lnTo>
                <a:lnTo>
                  <a:pt x="1337490" y="1095744"/>
                </a:lnTo>
                <a:lnTo>
                  <a:pt x="1340662" y="1105007"/>
                </a:lnTo>
                <a:lnTo>
                  <a:pt x="1343569" y="1114536"/>
                </a:lnTo>
                <a:lnTo>
                  <a:pt x="1345948" y="1124328"/>
                </a:lnTo>
                <a:lnTo>
                  <a:pt x="1348327" y="1134386"/>
                </a:lnTo>
                <a:lnTo>
                  <a:pt x="1350442" y="1144179"/>
                </a:lnTo>
                <a:lnTo>
                  <a:pt x="1352556" y="1153971"/>
                </a:lnTo>
                <a:lnTo>
                  <a:pt x="1354142" y="1164029"/>
                </a:lnTo>
                <a:lnTo>
                  <a:pt x="1355464" y="1173822"/>
                </a:lnTo>
                <a:lnTo>
                  <a:pt x="1356785" y="1183350"/>
                </a:lnTo>
                <a:lnTo>
                  <a:pt x="1357578" y="1193143"/>
                </a:lnTo>
                <a:lnTo>
                  <a:pt x="1358371" y="1202935"/>
                </a:lnTo>
                <a:lnTo>
                  <a:pt x="1358900" y="1212464"/>
                </a:lnTo>
                <a:lnTo>
                  <a:pt x="1358900" y="1221992"/>
                </a:lnTo>
                <a:lnTo>
                  <a:pt x="1358900" y="1231520"/>
                </a:lnTo>
                <a:lnTo>
                  <a:pt x="1358900" y="1241048"/>
                </a:lnTo>
                <a:lnTo>
                  <a:pt x="1358371" y="1250576"/>
                </a:lnTo>
                <a:lnTo>
                  <a:pt x="1357843" y="1260104"/>
                </a:lnTo>
                <a:lnTo>
                  <a:pt x="1357050" y="1269368"/>
                </a:lnTo>
                <a:lnTo>
                  <a:pt x="1355728" y="1278631"/>
                </a:lnTo>
                <a:lnTo>
                  <a:pt x="1354406" y="1287895"/>
                </a:lnTo>
                <a:lnTo>
                  <a:pt x="1353085" y="1296893"/>
                </a:lnTo>
                <a:lnTo>
                  <a:pt x="1350970" y="1306157"/>
                </a:lnTo>
                <a:lnTo>
                  <a:pt x="1349120" y="1315156"/>
                </a:lnTo>
                <a:lnTo>
                  <a:pt x="1346741" y="1324154"/>
                </a:lnTo>
                <a:lnTo>
                  <a:pt x="1344627" y="1332889"/>
                </a:lnTo>
                <a:lnTo>
                  <a:pt x="1341983" y="1341358"/>
                </a:lnTo>
                <a:lnTo>
                  <a:pt x="1339076" y="1350092"/>
                </a:lnTo>
                <a:lnTo>
                  <a:pt x="1336168" y="1358826"/>
                </a:lnTo>
                <a:lnTo>
                  <a:pt x="1332732" y="1367296"/>
                </a:lnTo>
                <a:lnTo>
                  <a:pt x="1329560" y="1375500"/>
                </a:lnTo>
                <a:lnTo>
                  <a:pt x="1325860" y="1383970"/>
                </a:lnTo>
                <a:lnTo>
                  <a:pt x="1321895" y="1391910"/>
                </a:lnTo>
                <a:lnTo>
                  <a:pt x="1317930" y="1399850"/>
                </a:lnTo>
                <a:lnTo>
                  <a:pt x="1313701" y="1407790"/>
                </a:lnTo>
                <a:lnTo>
                  <a:pt x="1309208" y="1415730"/>
                </a:lnTo>
                <a:lnTo>
                  <a:pt x="1304450" y="1423406"/>
                </a:lnTo>
                <a:lnTo>
                  <a:pt x="1299428" y="1431081"/>
                </a:lnTo>
                <a:lnTo>
                  <a:pt x="1294406" y="1438492"/>
                </a:lnTo>
                <a:lnTo>
                  <a:pt x="1289384" y="1445638"/>
                </a:lnTo>
                <a:lnTo>
                  <a:pt x="1283833" y="1453049"/>
                </a:lnTo>
                <a:lnTo>
                  <a:pt x="1278018" y="1459930"/>
                </a:lnTo>
                <a:lnTo>
                  <a:pt x="1272203" y="1466812"/>
                </a:lnTo>
                <a:lnTo>
                  <a:pt x="1266388" y="1473428"/>
                </a:lnTo>
                <a:lnTo>
                  <a:pt x="1260044" y="1480045"/>
                </a:lnTo>
                <a:lnTo>
                  <a:pt x="1253701" y="1486397"/>
                </a:lnTo>
                <a:lnTo>
                  <a:pt x="1247093" y="1492749"/>
                </a:lnTo>
                <a:lnTo>
                  <a:pt x="1240221" y="1498837"/>
                </a:lnTo>
                <a:lnTo>
                  <a:pt x="1233613" y="1504659"/>
                </a:lnTo>
                <a:lnTo>
                  <a:pt x="1226212" y="1510218"/>
                </a:lnTo>
                <a:lnTo>
                  <a:pt x="1218811" y="1516040"/>
                </a:lnTo>
                <a:lnTo>
                  <a:pt x="1211674" y="1521334"/>
                </a:lnTo>
                <a:lnTo>
                  <a:pt x="1203745" y="1526362"/>
                </a:lnTo>
                <a:lnTo>
                  <a:pt x="1195815" y="1531391"/>
                </a:lnTo>
                <a:lnTo>
                  <a:pt x="1187885" y="1536155"/>
                </a:lnTo>
                <a:lnTo>
                  <a:pt x="1179691" y="1540655"/>
                </a:lnTo>
                <a:lnTo>
                  <a:pt x="1171233" y="1545154"/>
                </a:lnTo>
                <a:lnTo>
                  <a:pt x="1162775" y="1549389"/>
                </a:lnTo>
                <a:lnTo>
                  <a:pt x="1154053" y="1553359"/>
                </a:lnTo>
                <a:lnTo>
                  <a:pt x="1145066" y="1557064"/>
                </a:lnTo>
                <a:lnTo>
                  <a:pt x="1136079" y="1560240"/>
                </a:lnTo>
                <a:lnTo>
                  <a:pt x="1127092" y="1563681"/>
                </a:lnTo>
                <a:lnTo>
                  <a:pt x="1117577" y="1566592"/>
                </a:lnTo>
                <a:lnTo>
                  <a:pt x="1108325" y="1569239"/>
                </a:lnTo>
                <a:lnTo>
                  <a:pt x="1098546" y="1571886"/>
                </a:lnTo>
                <a:lnTo>
                  <a:pt x="1089030" y="1574003"/>
                </a:lnTo>
                <a:lnTo>
                  <a:pt x="1078986" y="1576385"/>
                </a:lnTo>
                <a:lnTo>
                  <a:pt x="1068942" y="1577973"/>
                </a:lnTo>
                <a:lnTo>
                  <a:pt x="1058633" y="1579296"/>
                </a:lnTo>
                <a:lnTo>
                  <a:pt x="1048589" y="1580620"/>
                </a:lnTo>
                <a:lnTo>
                  <a:pt x="1038545" y="1581678"/>
                </a:lnTo>
                <a:lnTo>
                  <a:pt x="1028501" y="1582208"/>
                </a:lnTo>
                <a:lnTo>
                  <a:pt x="1017928" y="1582472"/>
                </a:lnTo>
                <a:lnTo>
                  <a:pt x="1007884" y="1582737"/>
                </a:lnTo>
                <a:lnTo>
                  <a:pt x="997840" y="1582472"/>
                </a:lnTo>
                <a:lnTo>
                  <a:pt x="987796" y="1582208"/>
                </a:lnTo>
                <a:lnTo>
                  <a:pt x="977752" y="1581414"/>
                </a:lnTo>
                <a:lnTo>
                  <a:pt x="967443" y="1580620"/>
                </a:lnTo>
                <a:lnTo>
                  <a:pt x="957399" y="1579032"/>
                </a:lnTo>
                <a:lnTo>
                  <a:pt x="947355" y="1577708"/>
                </a:lnTo>
                <a:lnTo>
                  <a:pt x="937575" y="1576120"/>
                </a:lnTo>
                <a:lnTo>
                  <a:pt x="927531" y="1574003"/>
                </a:lnTo>
                <a:lnTo>
                  <a:pt x="917487" y="1571886"/>
                </a:lnTo>
                <a:lnTo>
                  <a:pt x="907443" y="1569239"/>
                </a:lnTo>
                <a:lnTo>
                  <a:pt x="897663" y="1566857"/>
                </a:lnTo>
                <a:lnTo>
                  <a:pt x="887883" y="1563681"/>
                </a:lnTo>
                <a:lnTo>
                  <a:pt x="878103" y="1560505"/>
                </a:lnTo>
                <a:lnTo>
                  <a:pt x="868324" y="1557064"/>
                </a:lnTo>
                <a:lnTo>
                  <a:pt x="858808" y="1553359"/>
                </a:lnTo>
                <a:lnTo>
                  <a:pt x="849028" y="1549389"/>
                </a:lnTo>
                <a:lnTo>
                  <a:pt x="839513" y="1545419"/>
                </a:lnTo>
                <a:lnTo>
                  <a:pt x="829997" y="1540919"/>
                </a:lnTo>
                <a:lnTo>
                  <a:pt x="820746" y="1536420"/>
                </a:lnTo>
                <a:lnTo>
                  <a:pt x="811495" y="1531656"/>
                </a:lnTo>
                <a:lnTo>
                  <a:pt x="802508" y="1526627"/>
                </a:lnTo>
                <a:lnTo>
                  <a:pt x="793257" y="1521334"/>
                </a:lnTo>
                <a:lnTo>
                  <a:pt x="784535" y="1515776"/>
                </a:lnTo>
                <a:lnTo>
                  <a:pt x="775548" y="1509953"/>
                </a:lnTo>
                <a:lnTo>
                  <a:pt x="766825" y="1504130"/>
                </a:lnTo>
                <a:lnTo>
                  <a:pt x="758367" y="1498307"/>
                </a:lnTo>
                <a:lnTo>
                  <a:pt x="749909" y="1491691"/>
                </a:lnTo>
                <a:lnTo>
                  <a:pt x="741451" y="1485339"/>
                </a:lnTo>
                <a:lnTo>
                  <a:pt x="733257" y="1478457"/>
                </a:lnTo>
                <a:lnTo>
                  <a:pt x="725063" y="1471840"/>
                </a:lnTo>
                <a:lnTo>
                  <a:pt x="717398" y="1464694"/>
                </a:lnTo>
                <a:lnTo>
                  <a:pt x="709468" y="1457548"/>
                </a:lnTo>
                <a:lnTo>
                  <a:pt x="701803" y="1450137"/>
                </a:lnTo>
                <a:lnTo>
                  <a:pt x="694402" y="1442197"/>
                </a:lnTo>
                <a:lnTo>
                  <a:pt x="687001" y="1434787"/>
                </a:lnTo>
                <a:lnTo>
                  <a:pt x="679864" y="1426582"/>
                </a:lnTo>
                <a:lnTo>
                  <a:pt x="672992" y="1418377"/>
                </a:lnTo>
                <a:lnTo>
                  <a:pt x="666120" y="1410172"/>
                </a:lnTo>
                <a:lnTo>
                  <a:pt x="659512" y="1401967"/>
                </a:lnTo>
                <a:lnTo>
                  <a:pt x="652904" y="1393233"/>
                </a:lnTo>
                <a:lnTo>
                  <a:pt x="646824" y="1384499"/>
                </a:lnTo>
                <a:lnTo>
                  <a:pt x="641009" y="1375500"/>
                </a:lnTo>
                <a:lnTo>
                  <a:pt x="635194" y="1366502"/>
                </a:lnTo>
                <a:lnTo>
                  <a:pt x="629379" y="1357238"/>
                </a:lnTo>
                <a:lnTo>
                  <a:pt x="623829" y="1347975"/>
                </a:lnTo>
                <a:lnTo>
                  <a:pt x="618807" y="1338447"/>
                </a:lnTo>
                <a:lnTo>
                  <a:pt x="613784" y="1328918"/>
                </a:lnTo>
                <a:lnTo>
                  <a:pt x="609027" y="1319126"/>
                </a:lnTo>
                <a:lnTo>
                  <a:pt x="604533" y="1309068"/>
                </a:lnTo>
                <a:lnTo>
                  <a:pt x="600040" y="1299275"/>
                </a:lnTo>
                <a:lnTo>
                  <a:pt x="595811" y="1289218"/>
                </a:lnTo>
                <a:lnTo>
                  <a:pt x="592110" y="1278896"/>
                </a:lnTo>
                <a:lnTo>
                  <a:pt x="588410" y="1268309"/>
                </a:lnTo>
                <a:lnTo>
                  <a:pt x="585238" y="1257987"/>
                </a:lnTo>
                <a:lnTo>
                  <a:pt x="581802" y="1247665"/>
                </a:lnTo>
                <a:lnTo>
                  <a:pt x="578894" y="1237078"/>
                </a:lnTo>
                <a:lnTo>
                  <a:pt x="576515" y="1225962"/>
                </a:lnTo>
                <a:lnTo>
                  <a:pt x="573872" y="1215375"/>
                </a:lnTo>
                <a:lnTo>
                  <a:pt x="572022" y="1204523"/>
                </a:lnTo>
                <a:lnTo>
                  <a:pt x="570172" y="1193937"/>
                </a:lnTo>
                <a:lnTo>
                  <a:pt x="568586" y="1183615"/>
                </a:lnTo>
                <a:lnTo>
                  <a:pt x="567529" y="1173028"/>
                </a:lnTo>
                <a:lnTo>
                  <a:pt x="566736" y="1162441"/>
                </a:lnTo>
                <a:lnTo>
                  <a:pt x="565678" y="1152119"/>
                </a:lnTo>
                <a:lnTo>
                  <a:pt x="565414" y="1141797"/>
                </a:lnTo>
                <a:lnTo>
                  <a:pt x="565150" y="1131210"/>
                </a:lnTo>
                <a:lnTo>
                  <a:pt x="565414" y="1121152"/>
                </a:lnTo>
                <a:lnTo>
                  <a:pt x="565678" y="1110830"/>
                </a:lnTo>
                <a:lnTo>
                  <a:pt x="566471" y="1100773"/>
                </a:lnTo>
                <a:lnTo>
                  <a:pt x="567529" y="1090980"/>
                </a:lnTo>
                <a:lnTo>
                  <a:pt x="568586" y="1080923"/>
                </a:lnTo>
                <a:lnTo>
                  <a:pt x="569907" y="1071130"/>
                </a:lnTo>
                <a:lnTo>
                  <a:pt x="571493" y="1061337"/>
                </a:lnTo>
                <a:lnTo>
                  <a:pt x="573344" y="1051809"/>
                </a:lnTo>
                <a:lnTo>
                  <a:pt x="575723" y="1042281"/>
                </a:lnTo>
                <a:lnTo>
                  <a:pt x="577837" y="1033017"/>
                </a:lnTo>
                <a:lnTo>
                  <a:pt x="580480" y="1023754"/>
                </a:lnTo>
                <a:lnTo>
                  <a:pt x="583123" y="1014755"/>
                </a:lnTo>
                <a:lnTo>
                  <a:pt x="586295" y="1005756"/>
                </a:lnTo>
                <a:lnTo>
                  <a:pt x="589467" y="996757"/>
                </a:lnTo>
                <a:lnTo>
                  <a:pt x="592903" y="988023"/>
                </a:lnTo>
                <a:lnTo>
                  <a:pt x="596604" y="979289"/>
                </a:lnTo>
                <a:lnTo>
                  <a:pt x="600568" y="970820"/>
                </a:lnTo>
                <a:lnTo>
                  <a:pt x="604533" y="962615"/>
                </a:lnTo>
                <a:lnTo>
                  <a:pt x="609027" y="954410"/>
                </a:lnTo>
                <a:lnTo>
                  <a:pt x="613520" y="946205"/>
                </a:lnTo>
                <a:lnTo>
                  <a:pt x="618278" y="938001"/>
                </a:lnTo>
                <a:lnTo>
                  <a:pt x="623036" y="930590"/>
                </a:lnTo>
                <a:lnTo>
                  <a:pt x="628322" y="922650"/>
                </a:lnTo>
                <a:lnTo>
                  <a:pt x="633344" y="915239"/>
                </a:lnTo>
                <a:lnTo>
                  <a:pt x="638895" y="908093"/>
                </a:lnTo>
                <a:lnTo>
                  <a:pt x="644710" y="900947"/>
                </a:lnTo>
                <a:lnTo>
                  <a:pt x="650525" y="894065"/>
                </a:lnTo>
                <a:lnTo>
                  <a:pt x="656340" y="887184"/>
                </a:lnTo>
                <a:lnTo>
                  <a:pt x="662683" y="880567"/>
                </a:lnTo>
                <a:lnTo>
                  <a:pt x="669027" y="873950"/>
                </a:lnTo>
                <a:lnTo>
                  <a:pt x="675371" y="867863"/>
                </a:lnTo>
                <a:lnTo>
                  <a:pt x="682243" y="861511"/>
                </a:lnTo>
                <a:lnTo>
                  <a:pt x="688851" y="855688"/>
                </a:lnTo>
                <a:lnTo>
                  <a:pt x="695988" y="850130"/>
                </a:lnTo>
                <a:lnTo>
                  <a:pt x="703124" y="844572"/>
                </a:lnTo>
                <a:lnTo>
                  <a:pt x="710525" y="839279"/>
                </a:lnTo>
                <a:lnTo>
                  <a:pt x="718190" y="833985"/>
                </a:lnTo>
                <a:lnTo>
                  <a:pt x="725591" y="828956"/>
                </a:lnTo>
                <a:lnTo>
                  <a:pt x="733521" y="824192"/>
                </a:lnTo>
                <a:lnTo>
                  <a:pt x="741451" y="819693"/>
                </a:lnTo>
                <a:lnTo>
                  <a:pt x="749644" y="815458"/>
                </a:lnTo>
                <a:lnTo>
                  <a:pt x="757574" y="811224"/>
                </a:lnTo>
                <a:lnTo>
                  <a:pt x="765768" y="807518"/>
                </a:lnTo>
                <a:lnTo>
                  <a:pt x="774226" y="803813"/>
                </a:lnTo>
                <a:lnTo>
                  <a:pt x="782949" y="800372"/>
                </a:lnTo>
                <a:lnTo>
                  <a:pt x="791671" y="796931"/>
                </a:lnTo>
                <a:lnTo>
                  <a:pt x="800394" y="794285"/>
                </a:lnTo>
                <a:lnTo>
                  <a:pt x="809381" y="791373"/>
                </a:lnTo>
                <a:lnTo>
                  <a:pt x="818632" y="788991"/>
                </a:lnTo>
                <a:lnTo>
                  <a:pt x="827883" y="786345"/>
                </a:lnTo>
                <a:lnTo>
                  <a:pt x="837134" y="784492"/>
                </a:lnTo>
                <a:lnTo>
                  <a:pt x="846650" y="782375"/>
                </a:lnTo>
                <a:lnTo>
                  <a:pt x="856165" y="780787"/>
                </a:lnTo>
                <a:lnTo>
                  <a:pt x="865680" y="779198"/>
                </a:lnTo>
                <a:lnTo>
                  <a:pt x="875460" y="778140"/>
                </a:lnTo>
                <a:lnTo>
                  <a:pt x="885240" y="777346"/>
                </a:lnTo>
                <a:lnTo>
                  <a:pt x="894756" y="776816"/>
                </a:lnTo>
                <a:lnTo>
                  <a:pt x="904800" y="776287"/>
                </a:lnTo>
                <a:close/>
                <a:moveTo>
                  <a:pt x="797783" y="304800"/>
                </a:moveTo>
                <a:lnTo>
                  <a:pt x="819466" y="304800"/>
                </a:lnTo>
                <a:lnTo>
                  <a:pt x="840885" y="305594"/>
                </a:lnTo>
                <a:lnTo>
                  <a:pt x="862304" y="306652"/>
                </a:lnTo>
                <a:lnTo>
                  <a:pt x="883722" y="307975"/>
                </a:lnTo>
                <a:lnTo>
                  <a:pt x="904877" y="310356"/>
                </a:lnTo>
                <a:lnTo>
                  <a:pt x="925767" y="312738"/>
                </a:lnTo>
                <a:lnTo>
                  <a:pt x="946921" y="315913"/>
                </a:lnTo>
                <a:lnTo>
                  <a:pt x="968075" y="319617"/>
                </a:lnTo>
                <a:lnTo>
                  <a:pt x="988701" y="323586"/>
                </a:lnTo>
                <a:lnTo>
                  <a:pt x="1009591" y="328083"/>
                </a:lnTo>
                <a:lnTo>
                  <a:pt x="1029952" y="333111"/>
                </a:lnTo>
                <a:lnTo>
                  <a:pt x="1050577" y="338402"/>
                </a:lnTo>
                <a:lnTo>
                  <a:pt x="1070674" y="344223"/>
                </a:lnTo>
                <a:lnTo>
                  <a:pt x="1090770" y="350838"/>
                </a:lnTo>
                <a:lnTo>
                  <a:pt x="1110603" y="357188"/>
                </a:lnTo>
                <a:lnTo>
                  <a:pt x="1130170" y="364331"/>
                </a:lnTo>
                <a:lnTo>
                  <a:pt x="1149474" y="371740"/>
                </a:lnTo>
                <a:lnTo>
                  <a:pt x="1168513" y="379677"/>
                </a:lnTo>
                <a:lnTo>
                  <a:pt x="1187816" y="387879"/>
                </a:lnTo>
                <a:lnTo>
                  <a:pt x="1206855" y="396611"/>
                </a:lnTo>
                <a:lnTo>
                  <a:pt x="1225629" y="405606"/>
                </a:lnTo>
                <a:lnTo>
                  <a:pt x="1244139" y="415131"/>
                </a:lnTo>
                <a:lnTo>
                  <a:pt x="1262649" y="424656"/>
                </a:lnTo>
                <a:lnTo>
                  <a:pt x="1280895" y="434975"/>
                </a:lnTo>
                <a:lnTo>
                  <a:pt x="1298876" y="445294"/>
                </a:lnTo>
                <a:lnTo>
                  <a:pt x="1316593" y="456406"/>
                </a:lnTo>
                <a:lnTo>
                  <a:pt x="1334310" y="467519"/>
                </a:lnTo>
                <a:lnTo>
                  <a:pt x="1351762" y="479161"/>
                </a:lnTo>
                <a:lnTo>
                  <a:pt x="1368686" y="491067"/>
                </a:lnTo>
                <a:lnTo>
                  <a:pt x="1385609" y="503502"/>
                </a:lnTo>
                <a:lnTo>
                  <a:pt x="1404648" y="517790"/>
                </a:lnTo>
                <a:lnTo>
                  <a:pt x="1423158" y="532871"/>
                </a:lnTo>
                <a:lnTo>
                  <a:pt x="1441404" y="548217"/>
                </a:lnTo>
                <a:lnTo>
                  <a:pt x="1459385" y="563563"/>
                </a:lnTo>
                <a:lnTo>
                  <a:pt x="1273491" y="749565"/>
                </a:lnTo>
                <a:lnTo>
                  <a:pt x="1260270" y="738717"/>
                </a:lnTo>
                <a:lnTo>
                  <a:pt x="1253394" y="733161"/>
                </a:lnTo>
                <a:lnTo>
                  <a:pt x="1246519" y="728134"/>
                </a:lnTo>
                <a:lnTo>
                  <a:pt x="1235149" y="720196"/>
                </a:lnTo>
                <a:lnTo>
                  <a:pt x="1224043" y="712259"/>
                </a:lnTo>
                <a:lnTo>
                  <a:pt x="1212408" y="704850"/>
                </a:lnTo>
                <a:lnTo>
                  <a:pt x="1200773" y="697706"/>
                </a:lnTo>
                <a:lnTo>
                  <a:pt x="1188874" y="690298"/>
                </a:lnTo>
                <a:lnTo>
                  <a:pt x="1176710" y="683684"/>
                </a:lnTo>
                <a:lnTo>
                  <a:pt x="1164811" y="677069"/>
                </a:lnTo>
                <a:lnTo>
                  <a:pt x="1152647" y="670719"/>
                </a:lnTo>
                <a:lnTo>
                  <a:pt x="1140219" y="664634"/>
                </a:lnTo>
                <a:lnTo>
                  <a:pt x="1128055" y="658813"/>
                </a:lnTo>
                <a:lnTo>
                  <a:pt x="1115362" y="653521"/>
                </a:lnTo>
                <a:lnTo>
                  <a:pt x="1102670" y="648229"/>
                </a:lnTo>
                <a:lnTo>
                  <a:pt x="1089713" y="643202"/>
                </a:lnTo>
                <a:lnTo>
                  <a:pt x="1076756" y="638704"/>
                </a:lnTo>
                <a:lnTo>
                  <a:pt x="1064063" y="634206"/>
                </a:lnTo>
                <a:lnTo>
                  <a:pt x="1051106" y="629973"/>
                </a:lnTo>
                <a:lnTo>
                  <a:pt x="1037885" y="626004"/>
                </a:lnTo>
                <a:lnTo>
                  <a:pt x="1024399" y="622565"/>
                </a:lnTo>
                <a:lnTo>
                  <a:pt x="1010913" y="619390"/>
                </a:lnTo>
                <a:lnTo>
                  <a:pt x="997427" y="616479"/>
                </a:lnTo>
                <a:lnTo>
                  <a:pt x="983941" y="613569"/>
                </a:lnTo>
                <a:lnTo>
                  <a:pt x="970191" y="611452"/>
                </a:lnTo>
                <a:lnTo>
                  <a:pt x="956705" y="609336"/>
                </a:lnTo>
                <a:lnTo>
                  <a:pt x="942954" y="607748"/>
                </a:lnTo>
                <a:lnTo>
                  <a:pt x="928940" y="606425"/>
                </a:lnTo>
                <a:lnTo>
                  <a:pt x="915189" y="605102"/>
                </a:lnTo>
                <a:lnTo>
                  <a:pt x="901439" y="604573"/>
                </a:lnTo>
                <a:lnTo>
                  <a:pt x="887424" y="604044"/>
                </a:lnTo>
                <a:lnTo>
                  <a:pt x="873410" y="604044"/>
                </a:lnTo>
                <a:lnTo>
                  <a:pt x="859395" y="604573"/>
                </a:lnTo>
                <a:lnTo>
                  <a:pt x="845380" y="605102"/>
                </a:lnTo>
                <a:lnTo>
                  <a:pt x="831365" y="606425"/>
                </a:lnTo>
                <a:lnTo>
                  <a:pt x="817351" y="607748"/>
                </a:lnTo>
                <a:lnTo>
                  <a:pt x="803071" y="609336"/>
                </a:lnTo>
                <a:lnTo>
                  <a:pt x="789057" y="611452"/>
                </a:lnTo>
                <a:lnTo>
                  <a:pt x="775306" y="613834"/>
                </a:lnTo>
                <a:lnTo>
                  <a:pt x="761820" y="616744"/>
                </a:lnTo>
                <a:lnTo>
                  <a:pt x="748599" y="619919"/>
                </a:lnTo>
                <a:lnTo>
                  <a:pt x="735377" y="623359"/>
                </a:lnTo>
                <a:lnTo>
                  <a:pt x="722156" y="627063"/>
                </a:lnTo>
                <a:lnTo>
                  <a:pt x="709199" y="631296"/>
                </a:lnTo>
                <a:lnTo>
                  <a:pt x="696506" y="635794"/>
                </a:lnTo>
                <a:lnTo>
                  <a:pt x="683814" y="640556"/>
                </a:lnTo>
                <a:lnTo>
                  <a:pt x="671650" y="645584"/>
                </a:lnTo>
                <a:lnTo>
                  <a:pt x="659486" y="650875"/>
                </a:lnTo>
                <a:lnTo>
                  <a:pt x="647323" y="656696"/>
                </a:lnTo>
                <a:lnTo>
                  <a:pt x="635952" y="662517"/>
                </a:lnTo>
                <a:lnTo>
                  <a:pt x="624053" y="668867"/>
                </a:lnTo>
                <a:lnTo>
                  <a:pt x="612682" y="675481"/>
                </a:lnTo>
                <a:lnTo>
                  <a:pt x="601312" y="682361"/>
                </a:lnTo>
                <a:lnTo>
                  <a:pt x="590206" y="689769"/>
                </a:lnTo>
                <a:lnTo>
                  <a:pt x="579100" y="697442"/>
                </a:lnTo>
                <a:lnTo>
                  <a:pt x="568523" y="705115"/>
                </a:lnTo>
                <a:lnTo>
                  <a:pt x="558210" y="713317"/>
                </a:lnTo>
                <a:lnTo>
                  <a:pt x="548162" y="721784"/>
                </a:lnTo>
                <a:lnTo>
                  <a:pt x="537849" y="730515"/>
                </a:lnTo>
                <a:lnTo>
                  <a:pt x="528329" y="739246"/>
                </a:lnTo>
                <a:lnTo>
                  <a:pt x="518810" y="748507"/>
                </a:lnTo>
                <a:lnTo>
                  <a:pt x="509555" y="758032"/>
                </a:lnTo>
                <a:lnTo>
                  <a:pt x="500564" y="767557"/>
                </a:lnTo>
                <a:lnTo>
                  <a:pt x="491838" y="777346"/>
                </a:lnTo>
                <a:lnTo>
                  <a:pt x="483641" y="787665"/>
                </a:lnTo>
                <a:lnTo>
                  <a:pt x="475444" y="798248"/>
                </a:lnTo>
                <a:lnTo>
                  <a:pt x="467246" y="808832"/>
                </a:lnTo>
                <a:lnTo>
                  <a:pt x="459578" y="819679"/>
                </a:lnTo>
                <a:lnTo>
                  <a:pt x="452174" y="831057"/>
                </a:lnTo>
                <a:lnTo>
                  <a:pt x="444770" y="842434"/>
                </a:lnTo>
                <a:lnTo>
                  <a:pt x="438159" y="854340"/>
                </a:lnTo>
                <a:lnTo>
                  <a:pt x="431284" y="866246"/>
                </a:lnTo>
                <a:lnTo>
                  <a:pt x="425202" y="878417"/>
                </a:lnTo>
                <a:lnTo>
                  <a:pt x="419120" y="890852"/>
                </a:lnTo>
                <a:lnTo>
                  <a:pt x="413303" y="903288"/>
                </a:lnTo>
                <a:lnTo>
                  <a:pt x="408014" y="915988"/>
                </a:lnTo>
                <a:lnTo>
                  <a:pt x="402990" y="928952"/>
                </a:lnTo>
                <a:lnTo>
                  <a:pt x="398495" y="941917"/>
                </a:lnTo>
                <a:lnTo>
                  <a:pt x="393999" y="955411"/>
                </a:lnTo>
                <a:lnTo>
                  <a:pt x="390033" y="968905"/>
                </a:lnTo>
                <a:lnTo>
                  <a:pt x="386331" y="982398"/>
                </a:lnTo>
                <a:lnTo>
                  <a:pt x="383158" y="996157"/>
                </a:lnTo>
                <a:lnTo>
                  <a:pt x="379985" y="1010180"/>
                </a:lnTo>
                <a:lnTo>
                  <a:pt x="377076" y="1024467"/>
                </a:lnTo>
                <a:lnTo>
                  <a:pt x="374961" y="1038755"/>
                </a:lnTo>
                <a:lnTo>
                  <a:pt x="372845" y="1053571"/>
                </a:lnTo>
                <a:lnTo>
                  <a:pt x="371523" y="1068388"/>
                </a:lnTo>
                <a:lnTo>
                  <a:pt x="370201" y="1083205"/>
                </a:lnTo>
                <a:lnTo>
                  <a:pt x="369672" y="1098021"/>
                </a:lnTo>
                <a:lnTo>
                  <a:pt x="368879" y="1113367"/>
                </a:lnTo>
                <a:lnTo>
                  <a:pt x="368879" y="1128448"/>
                </a:lnTo>
                <a:lnTo>
                  <a:pt x="369143" y="1143794"/>
                </a:lnTo>
                <a:lnTo>
                  <a:pt x="370201" y="1159140"/>
                </a:lnTo>
                <a:lnTo>
                  <a:pt x="371523" y="1174750"/>
                </a:lnTo>
                <a:lnTo>
                  <a:pt x="372845" y="1190096"/>
                </a:lnTo>
                <a:lnTo>
                  <a:pt x="374961" y="1205971"/>
                </a:lnTo>
                <a:lnTo>
                  <a:pt x="377340" y="1221582"/>
                </a:lnTo>
                <a:lnTo>
                  <a:pt x="380249" y="1237721"/>
                </a:lnTo>
                <a:lnTo>
                  <a:pt x="383687" y="1253332"/>
                </a:lnTo>
                <a:lnTo>
                  <a:pt x="387124" y="1269471"/>
                </a:lnTo>
                <a:lnTo>
                  <a:pt x="391355" y="1285346"/>
                </a:lnTo>
                <a:lnTo>
                  <a:pt x="395850" y="1300957"/>
                </a:lnTo>
                <a:lnTo>
                  <a:pt x="400875" y="1316567"/>
                </a:lnTo>
                <a:lnTo>
                  <a:pt x="406163" y="1331648"/>
                </a:lnTo>
                <a:lnTo>
                  <a:pt x="411716" y="1347259"/>
                </a:lnTo>
                <a:lnTo>
                  <a:pt x="417798" y="1362075"/>
                </a:lnTo>
                <a:lnTo>
                  <a:pt x="423880" y="1376892"/>
                </a:lnTo>
                <a:lnTo>
                  <a:pt x="430755" y="1391709"/>
                </a:lnTo>
                <a:lnTo>
                  <a:pt x="437630" y="1406261"/>
                </a:lnTo>
                <a:lnTo>
                  <a:pt x="445034" y="1420548"/>
                </a:lnTo>
                <a:lnTo>
                  <a:pt x="452967" y="1434571"/>
                </a:lnTo>
                <a:lnTo>
                  <a:pt x="460900" y="1448330"/>
                </a:lnTo>
                <a:lnTo>
                  <a:pt x="469097" y="1462088"/>
                </a:lnTo>
                <a:lnTo>
                  <a:pt x="477823" y="1475582"/>
                </a:lnTo>
                <a:lnTo>
                  <a:pt x="486814" y="1488811"/>
                </a:lnTo>
                <a:lnTo>
                  <a:pt x="496069" y="1502040"/>
                </a:lnTo>
                <a:lnTo>
                  <a:pt x="505589" y="1515005"/>
                </a:lnTo>
                <a:lnTo>
                  <a:pt x="515637" y="1527176"/>
                </a:lnTo>
                <a:lnTo>
                  <a:pt x="525685" y="1539611"/>
                </a:lnTo>
                <a:lnTo>
                  <a:pt x="535733" y="1551782"/>
                </a:lnTo>
                <a:lnTo>
                  <a:pt x="546311" y="1563423"/>
                </a:lnTo>
                <a:lnTo>
                  <a:pt x="557417" y="1575065"/>
                </a:lnTo>
                <a:lnTo>
                  <a:pt x="568523" y="1586442"/>
                </a:lnTo>
                <a:lnTo>
                  <a:pt x="579893" y="1597555"/>
                </a:lnTo>
                <a:lnTo>
                  <a:pt x="591264" y="1608138"/>
                </a:lnTo>
                <a:lnTo>
                  <a:pt x="603163" y="1618457"/>
                </a:lnTo>
                <a:lnTo>
                  <a:pt x="615062" y="1628776"/>
                </a:lnTo>
                <a:lnTo>
                  <a:pt x="627490" y="1638830"/>
                </a:lnTo>
                <a:lnTo>
                  <a:pt x="639919" y="1648355"/>
                </a:lnTo>
                <a:lnTo>
                  <a:pt x="652347" y="1657615"/>
                </a:lnTo>
                <a:lnTo>
                  <a:pt x="665304" y="1666611"/>
                </a:lnTo>
                <a:lnTo>
                  <a:pt x="678261" y="1675342"/>
                </a:lnTo>
                <a:lnTo>
                  <a:pt x="691482" y="1683544"/>
                </a:lnTo>
                <a:lnTo>
                  <a:pt x="704968" y="1691482"/>
                </a:lnTo>
                <a:lnTo>
                  <a:pt x="718454" y="1699155"/>
                </a:lnTo>
                <a:lnTo>
                  <a:pt x="731940" y="1706828"/>
                </a:lnTo>
                <a:lnTo>
                  <a:pt x="745690" y="1713707"/>
                </a:lnTo>
                <a:lnTo>
                  <a:pt x="759441" y="1720057"/>
                </a:lnTo>
                <a:lnTo>
                  <a:pt x="773455" y="1726671"/>
                </a:lnTo>
                <a:lnTo>
                  <a:pt x="787734" y="1732492"/>
                </a:lnTo>
                <a:lnTo>
                  <a:pt x="801749" y="1738313"/>
                </a:lnTo>
                <a:lnTo>
                  <a:pt x="816293" y="1743605"/>
                </a:lnTo>
                <a:lnTo>
                  <a:pt x="830836" y="1748632"/>
                </a:lnTo>
                <a:lnTo>
                  <a:pt x="845380" y="1753130"/>
                </a:lnTo>
                <a:lnTo>
                  <a:pt x="859924" y="1757363"/>
                </a:lnTo>
                <a:lnTo>
                  <a:pt x="874732" y="1761067"/>
                </a:lnTo>
                <a:lnTo>
                  <a:pt x="889275" y="1764771"/>
                </a:lnTo>
                <a:lnTo>
                  <a:pt x="904348" y="1767946"/>
                </a:lnTo>
                <a:lnTo>
                  <a:pt x="918891" y="1770328"/>
                </a:lnTo>
                <a:lnTo>
                  <a:pt x="933699" y="1772709"/>
                </a:lnTo>
                <a:lnTo>
                  <a:pt x="948507" y="1774561"/>
                </a:lnTo>
                <a:lnTo>
                  <a:pt x="963580" y="1776413"/>
                </a:lnTo>
                <a:lnTo>
                  <a:pt x="978388" y="1777471"/>
                </a:lnTo>
                <a:lnTo>
                  <a:pt x="993196" y="1778265"/>
                </a:lnTo>
                <a:lnTo>
                  <a:pt x="1008268" y="1778530"/>
                </a:lnTo>
                <a:lnTo>
                  <a:pt x="1023341" y="1778530"/>
                </a:lnTo>
                <a:lnTo>
                  <a:pt x="1038149" y="1778265"/>
                </a:lnTo>
                <a:lnTo>
                  <a:pt x="1052957" y="1777471"/>
                </a:lnTo>
                <a:lnTo>
                  <a:pt x="1067765" y="1776149"/>
                </a:lnTo>
                <a:lnTo>
                  <a:pt x="1083102" y="1774296"/>
                </a:lnTo>
                <a:lnTo>
                  <a:pt x="1097910" y="1772444"/>
                </a:lnTo>
                <a:lnTo>
                  <a:pt x="1112718" y="1769799"/>
                </a:lnTo>
                <a:lnTo>
                  <a:pt x="1127262" y="1767153"/>
                </a:lnTo>
                <a:lnTo>
                  <a:pt x="1142070" y="1763713"/>
                </a:lnTo>
                <a:lnTo>
                  <a:pt x="1156349" y="1760273"/>
                </a:lnTo>
                <a:lnTo>
                  <a:pt x="1170364" y="1756040"/>
                </a:lnTo>
                <a:lnTo>
                  <a:pt x="1184114" y="1751807"/>
                </a:lnTo>
                <a:lnTo>
                  <a:pt x="1197600" y="1747044"/>
                </a:lnTo>
                <a:lnTo>
                  <a:pt x="1210821" y="1742017"/>
                </a:lnTo>
                <a:lnTo>
                  <a:pt x="1224043" y="1736726"/>
                </a:lnTo>
                <a:lnTo>
                  <a:pt x="1236735" y="1731169"/>
                </a:lnTo>
                <a:lnTo>
                  <a:pt x="1249428" y="1725084"/>
                </a:lnTo>
                <a:lnTo>
                  <a:pt x="1261856" y="1718734"/>
                </a:lnTo>
                <a:lnTo>
                  <a:pt x="1274020" y="1712119"/>
                </a:lnTo>
                <a:lnTo>
                  <a:pt x="1285655" y="1704976"/>
                </a:lnTo>
                <a:lnTo>
                  <a:pt x="1297554" y="1697832"/>
                </a:lnTo>
                <a:lnTo>
                  <a:pt x="1308660" y="1690423"/>
                </a:lnTo>
                <a:lnTo>
                  <a:pt x="1320031" y="1682486"/>
                </a:lnTo>
                <a:lnTo>
                  <a:pt x="1330608" y="1674284"/>
                </a:lnTo>
                <a:lnTo>
                  <a:pt x="1340920" y="1666082"/>
                </a:lnTo>
                <a:lnTo>
                  <a:pt x="1350969" y="1657615"/>
                </a:lnTo>
                <a:lnTo>
                  <a:pt x="1361017" y="1648884"/>
                </a:lnTo>
                <a:lnTo>
                  <a:pt x="1370801" y="1639888"/>
                </a:lnTo>
                <a:lnTo>
                  <a:pt x="1380056" y="1630628"/>
                </a:lnTo>
                <a:lnTo>
                  <a:pt x="1389047" y="1621103"/>
                </a:lnTo>
                <a:lnTo>
                  <a:pt x="1398037" y="1611313"/>
                </a:lnTo>
                <a:lnTo>
                  <a:pt x="1406499" y="1601259"/>
                </a:lnTo>
                <a:lnTo>
                  <a:pt x="1414696" y="1590940"/>
                </a:lnTo>
                <a:lnTo>
                  <a:pt x="1422629" y="1580621"/>
                </a:lnTo>
                <a:lnTo>
                  <a:pt x="1430562" y="1570303"/>
                </a:lnTo>
                <a:lnTo>
                  <a:pt x="1437702" y="1559190"/>
                </a:lnTo>
                <a:lnTo>
                  <a:pt x="1445106" y="1548342"/>
                </a:lnTo>
                <a:lnTo>
                  <a:pt x="1451716" y="1536965"/>
                </a:lnTo>
                <a:lnTo>
                  <a:pt x="1458591" y="1525853"/>
                </a:lnTo>
                <a:lnTo>
                  <a:pt x="1464673" y="1514211"/>
                </a:lnTo>
                <a:lnTo>
                  <a:pt x="1470755" y="1502834"/>
                </a:lnTo>
                <a:lnTo>
                  <a:pt x="1476308" y="1490928"/>
                </a:lnTo>
                <a:lnTo>
                  <a:pt x="1481597" y="1479286"/>
                </a:lnTo>
                <a:lnTo>
                  <a:pt x="1486621" y="1467115"/>
                </a:lnTo>
                <a:lnTo>
                  <a:pt x="1491381" y="1454680"/>
                </a:lnTo>
                <a:lnTo>
                  <a:pt x="1495876" y="1442773"/>
                </a:lnTo>
                <a:lnTo>
                  <a:pt x="1500107" y="1430073"/>
                </a:lnTo>
                <a:lnTo>
                  <a:pt x="1503809" y="1417373"/>
                </a:lnTo>
                <a:lnTo>
                  <a:pt x="1507511" y="1404673"/>
                </a:lnTo>
                <a:lnTo>
                  <a:pt x="1510420" y="1391973"/>
                </a:lnTo>
                <a:lnTo>
                  <a:pt x="1513593" y="1379009"/>
                </a:lnTo>
                <a:lnTo>
                  <a:pt x="1516237" y="1366044"/>
                </a:lnTo>
                <a:lnTo>
                  <a:pt x="1518617" y="1352815"/>
                </a:lnTo>
                <a:lnTo>
                  <a:pt x="1520732" y="1339586"/>
                </a:lnTo>
                <a:lnTo>
                  <a:pt x="1522319" y="1326092"/>
                </a:lnTo>
                <a:lnTo>
                  <a:pt x="1523641" y="1312598"/>
                </a:lnTo>
                <a:lnTo>
                  <a:pt x="1524434" y="1299105"/>
                </a:lnTo>
                <a:lnTo>
                  <a:pt x="1525492" y="1285611"/>
                </a:lnTo>
                <a:lnTo>
                  <a:pt x="1526021" y="1272117"/>
                </a:lnTo>
                <a:lnTo>
                  <a:pt x="1526021" y="1258623"/>
                </a:lnTo>
                <a:lnTo>
                  <a:pt x="1525757" y="1244865"/>
                </a:lnTo>
                <a:lnTo>
                  <a:pt x="1525228" y="1231107"/>
                </a:lnTo>
                <a:lnTo>
                  <a:pt x="1524170" y="1217348"/>
                </a:lnTo>
                <a:lnTo>
                  <a:pt x="1523112" y="1203325"/>
                </a:lnTo>
                <a:lnTo>
                  <a:pt x="1521790" y="1189302"/>
                </a:lnTo>
                <a:lnTo>
                  <a:pt x="1519675" y="1175544"/>
                </a:lnTo>
                <a:lnTo>
                  <a:pt x="1517559" y="1161521"/>
                </a:lnTo>
                <a:lnTo>
                  <a:pt x="1514915" y="1147498"/>
                </a:lnTo>
                <a:lnTo>
                  <a:pt x="1512271" y="1133211"/>
                </a:lnTo>
                <a:lnTo>
                  <a:pt x="1509097" y="1119188"/>
                </a:lnTo>
                <a:lnTo>
                  <a:pt x="1505395" y="1104900"/>
                </a:lnTo>
                <a:lnTo>
                  <a:pt x="1501429" y="1090877"/>
                </a:lnTo>
                <a:lnTo>
                  <a:pt x="1497198" y="1076855"/>
                </a:lnTo>
                <a:lnTo>
                  <a:pt x="1492703" y="1063096"/>
                </a:lnTo>
                <a:lnTo>
                  <a:pt x="1487943" y="1049338"/>
                </a:lnTo>
                <a:lnTo>
                  <a:pt x="1482919" y="1035580"/>
                </a:lnTo>
                <a:lnTo>
                  <a:pt x="1477630" y="1022350"/>
                </a:lnTo>
                <a:lnTo>
                  <a:pt x="1472077" y="1008857"/>
                </a:lnTo>
                <a:lnTo>
                  <a:pt x="1466260" y="995892"/>
                </a:lnTo>
                <a:lnTo>
                  <a:pt x="1460178" y="982927"/>
                </a:lnTo>
                <a:lnTo>
                  <a:pt x="1453832" y="969963"/>
                </a:lnTo>
                <a:lnTo>
                  <a:pt x="1446957" y="957527"/>
                </a:lnTo>
                <a:lnTo>
                  <a:pt x="1440346" y="945092"/>
                </a:lnTo>
                <a:lnTo>
                  <a:pt x="1432942" y="932657"/>
                </a:lnTo>
                <a:lnTo>
                  <a:pt x="1425802" y="920486"/>
                </a:lnTo>
                <a:lnTo>
                  <a:pt x="1418134" y="908844"/>
                </a:lnTo>
                <a:lnTo>
                  <a:pt x="1410201" y="896938"/>
                </a:lnTo>
                <a:lnTo>
                  <a:pt x="1402268" y="885561"/>
                </a:lnTo>
                <a:lnTo>
                  <a:pt x="1398566" y="880534"/>
                </a:lnTo>
                <a:lnTo>
                  <a:pt x="1394335" y="875242"/>
                </a:lnTo>
                <a:lnTo>
                  <a:pt x="1386402" y="864923"/>
                </a:lnTo>
                <a:lnTo>
                  <a:pt x="1572032" y="679450"/>
                </a:lnTo>
                <a:lnTo>
                  <a:pt x="1584724" y="694531"/>
                </a:lnTo>
                <a:lnTo>
                  <a:pt x="1596624" y="709877"/>
                </a:lnTo>
                <a:lnTo>
                  <a:pt x="1608787" y="725752"/>
                </a:lnTo>
                <a:lnTo>
                  <a:pt x="1620422" y="741627"/>
                </a:lnTo>
                <a:lnTo>
                  <a:pt x="1632850" y="759090"/>
                </a:lnTo>
                <a:lnTo>
                  <a:pt x="1644750" y="776817"/>
                </a:lnTo>
                <a:lnTo>
                  <a:pt x="1656120" y="794809"/>
                </a:lnTo>
                <a:lnTo>
                  <a:pt x="1667755" y="812800"/>
                </a:lnTo>
                <a:lnTo>
                  <a:pt x="1678332" y="831321"/>
                </a:lnTo>
                <a:lnTo>
                  <a:pt x="1688909" y="850107"/>
                </a:lnTo>
                <a:lnTo>
                  <a:pt x="1699222" y="869157"/>
                </a:lnTo>
                <a:lnTo>
                  <a:pt x="1709006" y="888207"/>
                </a:lnTo>
                <a:lnTo>
                  <a:pt x="1718525" y="908050"/>
                </a:lnTo>
                <a:lnTo>
                  <a:pt x="1727781" y="927629"/>
                </a:lnTo>
                <a:lnTo>
                  <a:pt x="1736507" y="947473"/>
                </a:lnTo>
                <a:lnTo>
                  <a:pt x="1744704" y="967846"/>
                </a:lnTo>
                <a:lnTo>
                  <a:pt x="1752373" y="988219"/>
                </a:lnTo>
                <a:lnTo>
                  <a:pt x="1760041" y="1009121"/>
                </a:lnTo>
                <a:lnTo>
                  <a:pt x="1767181" y="1030023"/>
                </a:lnTo>
                <a:lnTo>
                  <a:pt x="1773792" y="1051190"/>
                </a:lnTo>
                <a:lnTo>
                  <a:pt x="1779873" y="1072886"/>
                </a:lnTo>
                <a:lnTo>
                  <a:pt x="1785955" y="1094052"/>
                </a:lnTo>
                <a:lnTo>
                  <a:pt x="1790979" y="1115748"/>
                </a:lnTo>
                <a:lnTo>
                  <a:pt x="1795739" y="1137180"/>
                </a:lnTo>
                <a:lnTo>
                  <a:pt x="1799970" y="1158611"/>
                </a:lnTo>
                <a:lnTo>
                  <a:pt x="1803936" y="1179777"/>
                </a:lnTo>
                <a:lnTo>
                  <a:pt x="1806845" y="1201209"/>
                </a:lnTo>
                <a:lnTo>
                  <a:pt x="1809754" y="1222640"/>
                </a:lnTo>
                <a:lnTo>
                  <a:pt x="1811869" y="1243542"/>
                </a:lnTo>
                <a:lnTo>
                  <a:pt x="1813985" y="1264709"/>
                </a:lnTo>
                <a:lnTo>
                  <a:pt x="1815042" y="1285611"/>
                </a:lnTo>
                <a:lnTo>
                  <a:pt x="1815836" y="1306778"/>
                </a:lnTo>
                <a:lnTo>
                  <a:pt x="1816100" y="1327680"/>
                </a:lnTo>
                <a:lnTo>
                  <a:pt x="1816100" y="1348317"/>
                </a:lnTo>
                <a:lnTo>
                  <a:pt x="1815571" y="1369219"/>
                </a:lnTo>
                <a:lnTo>
                  <a:pt x="1814514" y="1389592"/>
                </a:lnTo>
                <a:lnTo>
                  <a:pt x="1812927" y="1410494"/>
                </a:lnTo>
                <a:lnTo>
                  <a:pt x="1810812" y="1431132"/>
                </a:lnTo>
                <a:lnTo>
                  <a:pt x="1808432" y="1451769"/>
                </a:lnTo>
                <a:lnTo>
                  <a:pt x="1805523" y="1472142"/>
                </a:lnTo>
                <a:lnTo>
                  <a:pt x="1801821" y="1492515"/>
                </a:lnTo>
                <a:lnTo>
                  <a:pt x="1797855" y="1512623"/>
                </a:lnTo>
                <a:lnTo>
                  <a:pt x="1793359" y="1532467"/>
                </a:lnTo>
                <a:lnTo>
                  <a:pt x="1788600" y="1552576"/>
                </a:lnTo>
                <a:lnTo>
                  <a:pt x="1783311" y="1572155"/>
                </a:lnTo>
                <a:lnTo>
                  <a:pt x="1777758" y="1591469"/>
                </a:lnTo>
                <a:lnTo>
                  <a:pt x="1771147" y="1611048"/>
                </a:lnTo>
                <a:lnTo>
                  <a:pt x="1764801" y="1630098"/>
                </a:lnTo>
                <a:lnTo>
                  <a:pt x="1757397" y="1648884"/>
                </a:lnTo>
                <a:lnTo>
                  <a:pt x="1749993" y="1667669"/>
                </a:lnTo>
                <a:lnTo>
                  <a:pt x="1741796" y="1685926"/>
                </a:lnTo>
                <a:lnTo>
                  <a:pt x="1733334" y="1704182"/>
                </a:lnTo>
                <a:lnTo>
                  <a:pt x="1724343" y="1722703"/>
                </a:lnTo>
                <a:lnTo>
                  <a:pt x="1714559" y="1740694"/>
                </a:lnTo>
                <a:lnTo>
                  <a:pt x="1704775" y="1758686"/>
                </a:lnTo>
                <a:lnTo>
                  <a:pt x="1694198" y="1776413"/>
                </a:lnTo>
                <a:lnTo>
                  <a:pt x="1683092" y="1793876"/>
                </a:lnTo>
                <a:lnTo>
                  <a:pt x="1671721" y="1810544"/>
                </a:lnTo>
                <a:lnTo>
                  <a:pt x="1659822" y="1827478"/>
                </a:lnTo>
                <a:lnTo>
                  <a:pt x="1647394" y="1844146"/>
                </a:lnTo>
                <a:lnTo>
                  <a:pt x="1634966" y="1860021"/>
                </a:lnTo>
                <a:lnTo>
                  <a:pt x="1621744" y="1875896"/>
                </a:lnTo>
                <a:lnTo>
                  <a:pt x="1608258" y="1891242"/>
                </a:lnTo>
                <a:lnTo>
                  <a:pt x="1594244" y="1906324"/>
                </a:lnTo>
                <a:lnTo>
                  <a:pt x="1579436" y="1921140"/>
                </a:lnTo>
                <a:lnTo>
                  <a:pt x="1564628" y="1935692"/>
                </a:lnTo>
                <a:lnTo>
                  <a:pt x="1549291" y="1949715"/>
                </a:lnTo>
                <a:lnTo>
                  <a:pt x="1533425" y="1963209"/>
                </a:lnTo>
                <a:lnTo>
                  <a:pt x="1517030" y="1976703"/>
                </a:lnTo>
                <a:lnTo>
                  <a:pt x="1500107" y="1989667"/>
                </a:lnTo>
                <a:lnTo>
                  <a:pt x="1482390" y="2002367"/>
                </a:lnTo>
                <a:lnTo>
                  <a:pt x="1464673" y="2014803"/>
                </a:lnTo>
                <a:lnTo>
                  <a:pt x="1446428" y="2026709"/>
                </a:lnTo>
                <a:lnTo>
                  <a:pt x="1427653" y="2037821"/>
                </a:lnTo>
                <a:lnTo>
                  <a:pt x="1408614" y="2048669"/>
                </a:lnTo>
                <a:lnTo>
                  <a:pt x="1389047" y="2059253"/>
                </a:lnTo>
                <a:lnTo>
                  <a:pt x="1368950" y="2069042"/>
                </a:lnTo>
                <a:lnTo>
                  <a:pt x="1348589" y="2078303"/>
                </a:lnTo>
                <a:lnTo>
                  <a:pt x="1327699" y="2087034"/>
                </a:lnTo>
                <a:lnTo>
                  <a:pt x="1306809" y="2095501"/>
                </a:lnTo>
                <a:lnTo>
                  <a:pt x="1285126" y="2102909"/>
                </a:lnTo>
                <a:lnTo>
                  <a:pt x="1263178" y="2110317"/>
                </a:lnTo>
                <a:lnTo>
                  <a:pt x="1240966" y="2116667"/>
                </a:lnTo>
                <a:lnTo>
                  <a:pt x="1218225" y="2123017"/>
                </a:lnTo>
                <a:lnTo>
                  <a:pt x="1206590" y="2125663"/>
                </a:lnTo>
                <a:lnTo>
                  <a:pt x="1194691" y="2128309"/>
                </a:lnTo>
                <a:lnTo>
                  <a:pt x="1183056" y="2130690"/>
                </a:lnTo>
                <a:lnTo>
                  <a:pt x="1171157" y="2133072"/>
                </a:lnTo>
                <a:lnTo>
                  <a:pt x="1159258" y="2135188"/>
                </a:lnTo>
                <a:lnTo>
                  <a:pt x="1147358" y="2137305"/>
                </a:lnTo>
                <a:lnTo>
                  <a:pt x="1135459" y="2139157"/>
                </a:lnTo>
                <a:lnTo>
                  <a:pt x="1123824" y="2141009"/>
                </a:lnTo>
                <a:lnTo>
                  <a:pt x="1111660" y="2142332"/>
                </a:lnTo>
                <a:lnTo>
                  <a:pt x="1099761" y="2143390"/>
                </a:lnTo>
                <a:lnTo>
                  <a:pt x="1075962" y="2145772"/>
                </a:lnTo>
                <a:lnTo>
                  <a:pt x="1052164" y="2147094"/>
                </a:lnTo>
                <a:lnTo>
                  <a:pt x="1028365" y="2147888"/>
                </a:lnTo>
                <a:lnTo>
                  <a:pt x="1004038" y="2147888"/>
                </a:lnTo>
                <a:lnTo>
                  <a:pt x="980239" y="2147359"/>
                </a:lnTo>
                <a:lnTo>
                  <a:pt x="956440" y="2146301"/>
                </a:lnTo>
                <a:lnTo>
                  <a:pt x="932642" y="2144449"/>
                </a:lnTo>
                <a:lnTo>
                  <a:pt x="908843" y="2142067"/>
                </a:lnTo>
                <a:lnTo>
                  <a:pt x="884780" y="2138892"/>
                </a:lnTo>
                <a:lnTo>
                  <a:pt x="860981" y="2135188"/>
                </a:lnTo>
                <a:lnTo>
                  <a:pt x="837183" y="2130690"/>
                </a:lnTo>
                <a:lnTo>
                  <a:pt x="813384" y="2125663"/>
                </a:lnTo>
                <a:lnTo>
                  <a:pt x="789057" y="2120107"/>
                </a:lnTo>
                <a:lnTo>
                  <a:pt x="765522" y="2114022"/>
                </a:lnTo>
                <a:lnTo>
                  <a:pt x="741724" y="2106878"/>
                </a:lnTo>
                <a:lnTo>
                  <a:pt x="718190" y="2099734"/>
                </a:lnTo>
                <a:lnTo>
                  <a:pt x="694920" y="2091532"/>
                </a:lnTo>
                <a:lnTo>
                  <a:pt x="671650" y="2082801"/>
                </a:lnTo>
                <a:lnTo>
                  <a:pt x="648645" y="2073276"/>
                </a:lnTo>
                <a:lnTo>
                  <a:pt x="625904" y="2063486"/>
                </a:lnTo>
                <a:lnTo>
                  <a:pt x="603163" y="2052903"/>
                </a:lnTo>
                <a:lnTo>
                  <a:pt x="580686" y="2042055"/>
                </a:lnTo>
                <a:lnTo>
                  <a:pt x="558474" y="2030149"/>
                </a:lnTo>
                <a:lnTo>
                  <a:pt x="536527" y="2018242"/>
                </a:lnTo>
                <a:lnTo>
                  <a:pt x="514844" y="2005542"/>
                </a:lnTo>
                <a:lnTo>
                  <a:pt x="493425" y="1992313"/>
                </a:lnTo>
                <a:lnTo>
                  <a:pt x="472270" y="1978555"/>
                </a:lnTo>
                <a:lnTo>
                  <a:pt x="451116" y="1964003"/>
                </a:lnTo>
                <a:lnTo>
                  <a:pt x="430491" y="1949186"/>
                </a:lnTo>
                <a:lnTo>
                  <a:pt x="410130" y="1933576"/>
                </a:lnTo>
                <a:lnTo>
                  <a:pt x="390033" y="1917701"/>
                </a:lnTo>
                <a:lnTo>
                  <a:pt x="370465" y="1901296"/>
                </a:lnTo>
                <a:lnTo>
                  <a:pt x="351162" y="1884099"/>
                </a:lnTo>
                <a:lnTo>
                  <a:pt x="332123" y="1867165"/>
                </a:lnTo>
                <a:lnTo>
                  <a:pt x="313613" y="1849174"/>
                </a:lnTo>
                <a:lnTo>
                  <a:pt x="295632" y="1830917"/>
                </a:lnTo>
                <a:lnTo>
                  <a:pt x="278179" y="1812132"/>
                </a:lnTo>
                <a:lnTo>
                  <a:pt x="260727" y="1792553"/>
                </a:lnTo>
                <a:lnTo>
                  <a:pt x="243804" y="1772974"/>
                </a:lnTo>
                <a:lnTo>
                  <a:pt x="227409" y="1753130"/>
                </a:lnTo>
                <a:lnTo>
                  <a:pt x="211543" y="1732492"/>
                </a:lnTo>
                <a:lnTo>
                  <a:pt x="196206" y="1711590"/>
                </a:lnTo>
                <a:lnTo>
                  <a:pt x="181134" y="1690159"/>
                </a:lnTo>
                <a:lnTo>
                  <a:pt x="166590" y="1668463"/>
                </a:lnTo>
                <a:lnTo>
                  <a:pt x="152840" y="1646503"/>
                </a:lnTo>
                <a:lnTo>
                  <a:pt x="139354" y="1624542"/>
                </a:lnTo>
                <a:lnTo>
                  <a:pt x="126397" y="1601788"/>
                </a:lnTo>
                <a:lnTo>
                  <a:pt x="114498" y="1578505"/>
                </a:lnTo>
                <a:lnTo>
                  <a:pt x="102598" y="1555221"/>
                </a:lnTo>
                <a:lnTo>
                  <a:pt x="91492" y="1531673"/>
                </a:lnTo>
                <a:lnTo>
                  <a:pt x="80915" y="1507861"/>
                </a:lnTo>
                <a:lnTo>
                  <a:pt x="70867" y="1483784"/>
                </a:lnTo>
                <a:lnTo>
                  <a:pt x="61612" y="1458913"/>
                </a:lnTo>
                <a:lnTo>
                  <a:pt x="57117" y="1446742"/>
                </a:lnTo>
                <a:lnTo>
                  <a:pt x="52886" y="1434307"/>
                </a:lnTo>
                <a:lnTo>
                  <a:pt x="48655" y="1421871"/>
                </a:lnTo>
                <a:lnTo>
                  <a:pt x="44688" y="1409171"/>
                </a:lnTo>
                <a:lnTo>
                  <a:pt x="40986" y="1396736"/>
                </a:lnTo>
                <a:lnTo>
                  <a:pt x="37284" y="1384036"/>
                </a:lnTo>
                <a:lnTo>
                  <a:pt x="33582" y="1371071"/>
                </a:lnTo>
                <a:lnTo>
                  <a:pt x="30409" y="1358371"/>
                </a:lnTo>
                <a:lnTo>
                  <a:pt x="27236" y="1345407"/>
                </a:lnTo>
                <a:lnTo>
                  <a:pt x="24063" y="1332707"/>
                </a:lnTo>
                <a:lnTo>
                  <a:pt x="21154" y="1319742"/>
                </a:lnTo>
                <a:lnTo>
                  <a:pt x="18774" y="1306513"/>
                </a:lnTo>
                <a:lnTo>
                  <a:pt x="16130" y="1293548"/>
                </a:lnTo>
                <a:lnTo>
                  <a:pt x="14015" y="1280848"/>
                </a:lnTo>
                <a:lnTo>
                  <a:pt x="11635" y="1268148"/>
                </a:lnTo>
                <a:lnTo>
                  <a:pt x="9784" y="1255448"/>
                </a:lnTo>
                <a:lnTo>
                  <a:pt x="7933" y="1242484"/>
                </a:lnTo>
                <a:lnTo>
                  <a:pt x="6346" y="1229784"/>
                </a:lnTo>
                <a:lnTo>
                  <a:pt x="3702" y="1204648"/>
                </a:lnTo>
                <a:lnTo>
                  <a:pt x="1851" y="1179248"/>
                </a:lnTo>
                <a:lnTo>
                  <a:pt x="529" y="1154642"/>
                </a:lnTo>
                <a:lnTo>
                  <a:pt x="0" y="1129507"/>
                </a:lnTo>
                <a:lnTo>
                  <a:pt x="0" y="1105165"/>
                </a:lnTo>
                <a:lnTo>
                  <a:pt x="793" y="1080823"/>
                </a:lnTo>
                <a:lnTo>
                  <a:pt x="1851" y="1056217"/>
                </a:lnTo>
                <a:lnTo>
                  <a:pt x="4231" y="1032405"/>
                </a:lnTo>
                <a:lnTo>
                  <a:pt x="6611" y="1008592"/>
                </a:lnTo>
                <a:lnTo>
                  <a:pt x="9784" y="985044"/>
                </a:lnTo>
                <a:lnTo>
                  <a:pt x="13750" y="961496"/>
                </a:lnTo>
                <a:lnTo>
                  <a:pt x="18245" y="938477"/>
                </a:lnTo>
                <a:lnTo>
                  <a:pt x="23270" y="915723"/>
                </a:lnTo>
                <a:lnTo>
                  <a:pt x="28823" y="894027"/>
                </a:lnTo>
                <a:lnTo>
                  <a:pt x="34905" y="872067"/>
                </a:lnTo>
                <a:lnTo>
                  <a:pt x="41515" y="850636"/>
                </a:lnTo>
                <a:lnTo>
                  <a:pt x="48655" y="829734"/>
                </a:lnTo>
                <a:lnTo>
                  <a:pt x="56323" y="808567"/>
                </a:lnTo>
                <a:lnTo>
                  <a:pt x="64785" y="787929"/>
                </a:lnTo>
                <a:lnTo>
                  <a:pt x="73511" y="767821"/>
                </a:lnTo>
                <a:lnTo>
                  <a:pt x="82766" y="747977"/>
                </a:lnTo>
                <a:lnTo>
                  <a:pt x="92550" y="728398"/>
                </a:lnTo>
                <a:lnTo>
                  <a:pt x="102598" y="709084"/>
                </a:lnTo>
                <a:lnTo>
                  <a:pt x="113704" y="690298"/>
                </a:lnTo>
                <a:lnTo>
                  <a:pt x="124810" y="671777"/>
                </a:lnTo>
                <a:lnTo>
                  <a:pt x="136181" y="653521"/>
                </a:lnTo>
                <a:lnTo>
                  <a:pt x="148345" y="635794"/>
                </a:lnTo>
                <a:lnTo>
                  <a:pt x="161037" y="618331"/>
                </a:lnTo>
                <a:lnTo>
                  <a:pt x="174259" y="601398"/>
                </a:lnTo>
                <a:lnTo>
                  <a:pt x="187480" y="585259"/>
                </a:lnTo>
                <a:lnTo>
                  <a:pt x="200966" y="569384"/>
                </a:lnTo>
                <a:lnTo>
                  <a:pt x="214981" y="553773"/>
                </a:lnTo>
                <a:lnTo>
                  <a:pt x="229260" y="538956"/>
                </a:lnTo>
                <a:lnTo>
                  <a:pt x="243804" y="524404"/>
                </a:lnTo>
                <a:lnTo>
                  <a:pt x="258876" y="510117"/>
                </a:lnTo>
                <a:lnTo>
                  <a:pt x="274477" y="496359"/>
                </a:lnTo>
                <a:lnTo>
                  <a:pt x="290343" y="483129"/>
                </a:lnTo>
                <a:lnTo>
                  <a:pt x="306738" y="470165"/>
                </a:lnTo>
                <a:lnTo>
                  <a:pt x="323132" y="457465"/>
                </a:lnTo>
                <a:lnTo>
                  <a:pt x="340056" y="445294"/>
                </a:lnTo>
                <a:lnTo>
                  <a:pt x="357508" y="433917"/>
                </a:lnTo>
                <a:lnTo>
                  <a:pt x="374961" y="422540"/>
                </a:lnTo>
                <a:lnTo>
                  <a:pt x="392942" y="411956"/>
                </a:lnTo>
                <a:lnTo>
                  <a:pt x="411187" y="401902"/>
                </a:lnTo>
                <a:lnTo>
                  <a:pt x="429697" y="392113"/>
                </a:lnTo>
                <a:lnTo>
                  <a:pt x="447943" y="383117"/>
                </a:lnTo>
                <a:lnTo>
                  <a:pt x="466717" y="374386"/>
                </a:lnTo>
                <a:lnTo>
                  <a:pt x="485492" y="366183"/>
                </a:lnTo>
                <a:lnTo>
                  <a:pt x="504795" y="358511"/>
                </a:lnTo>
                <a:lnTo>
                  <a:pt x="524099" y="351631"/>
                </a:lnTo>
                <a:lnTo>
                  <a:pt x="543931" y="344752"/>
                </a:lnTo>
                <a:lnTo>
                  <a:pt x="564027" y="338667"/>
                </a:lnTo>
                <a:lnTo>
                  <a:pt x="584388" y="333111"/>
                </a:lnTo>
                <a:lnTo>
                  <a:pt x="604749" y="327819"/>
                </a:lnTo>
                <a:lnTo>
                  <a:pt x="625639" y="323321"/>
                </a:lnTo>
                <a:lnTo>
                  <a:pt x="646529" y="319088"/>
                </a:lnTo>
                <a:lnTo>
                  <a:pt x="667684" y="315383"/>
                </a:lnTo>
                <a:lnTo>
                  <a:pt x="689367" y="312208"/>
                </a:lnTo>
                <a:lnTo>
                  <a:pt x="710786" y="309563"/>
                </a:lnTo>
                <a:lnTo>
                  <a:pt x="732733" y="307446"/>
                </a:lnTo>
                <a:lnTo>
                  <a:pt x="754681" y="306123"/>
                </a:lnTo>
                <a:lnTo>
                  <a:pt x="776364" y="305065"/>
                </a:lnTo>
                <a:lnTo>
                  <a:pt x="797783" y="304800"/>
                </a:lnTo>
                <a:close/>
                <a:moveTo>
                  <a:pt x="1971872" y="292100"/>
                </a:moveTo>
                <a:lnTo>
                  <a:pt x="2122487" y="334433"/>
                </a:lnTo>
                <a:lnTo>
                  <a:pt x="1869877" y="587375"/>
                </a:lnTo>
                <a:lnTo>
                  <a:pt x="1719262" y="545042"/>
                </a:lnTo>
                <a:lnTo>
                  <a:pt x="1971872" y="292100"/>
                </a:lnTo>
                <a:close/>
                <a:moveTo>
                  <a:pt x="1898928" y="190500"/>
                </a:moveTo>
                <a:lnTo>
                  <a:pt x="1903425" y="190765"/>
                </a:lnTo>
                <a:lnTo>
                  <a:pt x="1907921" y="191560"/>
                </a:lnTo>
                <a:lnTo>
                  <a:pt x="1912418" y="192355"/>
                </a:lnTo>
                <a:lnTo>
                  <a:pt x="1916650" y="194209"/>
                </a:lnTo>
                <a:lnTo>
                  <a:pt x="1920882" y="196064"/>
                </a:lnTo>
                <a:lnTo>
                  <a:pt x="1925114" y="198183"/>
                </a:lnTo>
                <a:lnTo>
                  <a:pt x="1928818" y="201098"/>
                </a:lnTo>
                <a:lnTo>
                  <a:pt x="1932521" y="204542"/>
                </a:lnTo>
                <a:lnTo>
                  <a:pt x="1935695" y="208251"/>
                </a:lnTo>
                <a:lnTo>
                  <a:pt x="1938604" y="211696"/>
                </a:lnTo>
                <a:lnTo>
                  <a:pt x="1940985" y="215670"/>
                </a:lnTo>
                <a:lnTo>
                  <a:pt x="1942837" y="219909"/>
                </a:lnTo>
                <a:lnTo>
                  <a:pt x="1944159" y="224413"/>
                </a:lnTo>
                <a:lnTo>
                  <a:pt x="1945482" y="228917"/>
                </a:lnTo>
                <a:lnTo>
                  <a:pt x="1946011" y="233156"/>
                </a:lnTo>
                <a:lnTo>
                  <a:pt x="1946275" y="237925"/>
                </a:lnTo>
                <a:lnTo>
                  <a:pt x="1946011" y="242430"/>
                </a:lnTo>
                <a:lnTo>
                  <a:pt x="1945482" y="246934"/>
                </a:lnTo>
                <a:lnTo>
                  <a:pt x="1944159" y="251173"/>
                </a:lnTo>
                <a:lnTo>
                  <a:pt x="1942837" y="255677"/>
                </a:lnTo>
                <a:lnTo>
                  <a:pt x="1940985" y="259916"/>
                </a:lnTo>
                <a:lnTo>
                  <a:pt x="1938604" y="263890"/>
                </a:lnTo>
                <a:lnTo>
                  <a:pt x="1935695" y="267864"/>
                </a:lnTo>
                <a:lnTo>
                  <a:pt x="1932521" y="271044"/>
                </a:lnTo>
                <a:lnTo>
                  <a:pt x="1064661" y="1140336"/>
                </a:lnTo>
                <a:lnTo>
                  <a:pt x="1061222" y="1143515"/>
                </a:lnTo>
                <a:lnTo>
                  <a:pt x="1057255" y="1146430"/>
                </a:lnTo>
                <a:lnTo>
                  <a:pt x="1053287" y="1148814"/>
                </a:lnTo>
                <a:lnTo>
                  <a:pt x="1049055" y="1150934"/>
                </a:lnTo>
                <a:lnTo>
                  <a:pt x="1044558" y="1152259"/>
                </a:lnTo>
                <a:lnTo>
                  <a:pt x="1040326" y="1153318"/>
                </a:lnTo>
                <a:lnTo>
                  <a:pt x="1035829" y="1153848"/>
                </a:lnTo>
                <a:lnTo>
                  <a:pt x="1031597" y="1154113"/>
                </a:lnTo>
                <a:lnTo>
                  <a:pt x="1026571" y="1153848"/>
                </a:lnTo>
                <a:lnTo>
                  <a:pt x="1022075" y="1153318"/>
                </a:lnTo>
                <a:lnTo>
                  <a:pt x="1018107" y="1152259"/>
                </a:lnTo>
                <a:lnTo>
                  <a:pt x="1013610" y="1150934"/>
                </a:lnTo>
                <a:lnTo>
                  <a:pt x="1009378" y="1148814"/>
                </a:lnTo>
                <a:lnTo>
                  <a:pt x="1005411" y="1146430"/>
                </a:lnTo>
                <a:lnTo>
                  <a:pt x="1001443" y="1143515"/>
                </a:lnTo>
                <a:lnTo>
                  <a:pt x="998004" y="1140336"/>
                </a:lnTo>
                <a:lnTo>
                  <a:pt x="994566" y="1136892"/>
                </a:lnTo>
                <a:lnTo>
                  <a:pt x="991921" y="1132917"/>
                </a:lnTo>
                <a:lnTo>
                  <a:pt x="989540" y="1128943"/>
                </a:lnTo>
                <a:lnTo>
                  <a:pt x="987688" y="1124704"/>
                </a:lnTo>
                <a:lnTo>
                  <a:pt x="986101" y="1120465"/>
                </a:lnTo>
                <a:lnTo>
                  <a:pt x="985043" y="1115961"/>
                </a:lnTo>
                <a:lnTo>
                  <a:pt x="984250" y="1111457"/>
                </a:lnTo>
                <a:lnTo>
                  <a:pt x="984250" y="1106953"/>
                </a:lnTo>
                <a:lnTo>
                  <a:pt x="984250" y="1102448"/>
                </a:lnTo>
                <a:lnTo>
                  <a:pt x="985043" y="1097944"/>
                </a:lnTo>
                <a:lnTo>
                  <a:pt x="986101" y="1093440"/>
                </a:lnTo>
                <a:lnTo>
                  <a:pt x="987688" y="1089201"/>
                </a:lnTo>
                <a:lnTo>
                  <a:pt x="989540" y="1084962"/>
                </a:lnTo>
                <a:lnTo>
                  <a:pt x="991921" y="1080723"/>
                </a:lnTo>
                <a:lnTo>
                  <a:pt x="994566" y="1077278"/>
                </a:lnTo>
                <a:lnTo>
                  <a:pt x="998004" y="1073569"/>
                </a:lnTo>
                <a:lnTo>
                  <a:pt x="1865599" y="204542"/>
                </a:lnTo>
                <a:lnTo>
                  <a:pt x="1869303" y="201098"/>
                </a:lnTo>
                <a:lnTo>
                  <a:pt x="1873270" y="198183"/>
                </a:lnTo>
                <a:lnTo>
                  <a:pt x="1877238" y="196064"/>
                </a:lnTo>
                <a:lnTo>
                  <a:pt x="1881470" y="194209"/>
                </a:lnTo>
                <a:lnTo>
                  <a:pt x="1885438" y="192355"/>
                </a:lnTo>
                <a:lnTo>
                  <a:pt x="1889934" y="191560"/>
                </a:lnTo>
                <a:lnTo>
                  <a:pt x="1894431" y="190765"/>
                </a:lnTo>
                <a:lnTo>
                  <a:pt x="1898928" y="190500"/>
                </a:lnTo>
                <a:close/>
                <a:moveTo>
                  <a:pt x="1813227" y="0"/>
                </a:moveTo>
                <a:lnTo>
                  <a:pt x="1855787" y="150615"/>
                </a:lnTo>
                <a:lnTo>
                  <a:pt x="1602807" y="403225"/>
                </a:lnTo>
                <a:lnTo>
                  <a:pt x="1560512" y="252610"/>
                </a:lnTo>
                <a:lnTo>
                  <a:pt x="181322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KSO_Shape"/>
          <p:cNvSpPr>
            <a:spLocks/>
          </p:cNvSpPr>
          <p:nvPr/>
        </p:nvSpPr>
        <p:spPr bwMode="auto">
          <a:xfrm>
            <a:off x="3068355" y="3437263"/>
            <a:ext cx="559870" cy="566479"/>
          </a:xfrm>
          <a:custGeom>
            <a:avLst/>
            <a:gdLst>
              <a:gd name="T0" fmla="*/ 912343 w 2122487"/>
              <a:gd name="T1" fmla="*/ 702822 h 2147888"/>
              <a:gd name="T2" fmla="*/ 1019025 w 2122487"/>
              <a:gd name="T3" fmla="*/ 752822 h 2147888"/>
              <a:gd name="T4" fmla="*/ 832155 w 2122487"/>
              <a:gd name="T5" fmla="*/ 978408 h 2147888"/>
              <a:gd name="T6" fmla="*/ 836610 w 2122487"/>
              <a:gd name="T7" fmla="*/ 1025591 h 2147888"/>
              <a:gd name="T8" fmla="*/ 871077 w 2122487"/>
              <a:gd name="T9" fmla="*/ 1060097 h 2147888"/>
              <a:gd name="T10" fmla="*/ 918908 w 2122487"/>
              <a:gd name="T11" fmla="*/ 1064792 h 2147888"/>
              <a:gd name="T12" fmla="*/ 1142824 w 2122487"/>
              <a:gd name="T13" fmla="*/ 878643 h 2147888"/>
              <a:gd name="T14" fmla="*/ 1191827 w 2122487"/>
              <a:gd name="T15" fmla="*/ 988502 h 2147888"/>
              <a:gd name="T16" fmla="*/ 1204958 w 2122487"/>
              <a:gd name="T17" fmla="*/ 1109158 h 2147888"/>
              <a:gd name="T18" fmla="*/ 1179401 w 2122487"/>
              <a:gd name="T19" fmla="*/ 1219955 h 2147888"/>
              <a:gd name="T20" fmla="*/ 1117736 w 2122487"/>
              <a:gd name="T21" fmla="*/ 1312678 h 2147888"/>
              <a:gd name="T22" fmla="*/ 1023715 w 2122487"/>
              <a:gd name="T23" fmla="*/ 1377702 h 2147888"/>
              <a:gd name="T24" fmla="*/ 902964 w 2122487"/>
              <a:gd name="T25" fmla="*/ 1403523 h 2147888"/>
              <a:gd name="T26" fmla="*/ 778931 w 2122487"/>
              <a:gd name="T27" fmla="*/ 1384040 h 2147888"/>
              <a:gd name="T28" fmla="*/ 665215 w 2122487"/>
              <a:gd name="T29" fmla="*/ 1323007 h 2147888"/>
              <a:gd name="T30" fmla="*/ 573772 w 2122487"/>
              <a:gd name="T31" fmla="*/ 1227937 h 2147888"/>
              <a:gd name="T32" fmla="*/ 516094 w 2122487"/>
              <a:gd name="T33" fmla="*/ 1106576 h 2147888"/>
              <a:gd name="T34" fmla="*/ 502494 w 2122487"/>
              <a:gd name="T35" fmla="*/ 976295 h 2147888"/>
              <a:gd name="T36" fmla="*/ 532740 w 2122487"/>
              <a:gd name="T37" fmla="*/ 861037 h 2147888"/>
              <a:gd name="T38" fmla="*/ 599095 w 2122487"/>
              <a:gd name="T39" fmla="*/ 769723 h 2147888"/>
              <a:gd name="T40" fmla="*/ 694523 w 2122487"/>
              <a:gd name="T41" fmla="*/ 709864 h 2147888"/>
              <a:gd name="T42" fmla="*/ 707682 w 2122487"/>
              <a:gd name="T43" fmla="*/ 270333 h 2147888"/>
              <a:gd name="T44" fmla="*/ 967579 w 2122487"/>
              <a:gd name="T45" fmla="*/ 311164 h 2147888"/>
              <a:gd name="T46" fmla="*/ 1199095 w 2122487"/>
              <a:gd name="T47" fmla="*/ 424976 h 2147888"/>
              <a:gd name="T48" fmla="*/ 1065159 w 2122487"/>
              <a:gd name="T49" fmla="*/ 618808 h 2147888"/>
              <a:gd name="T50" fmla="*/ 908704 w 2122487"/>
              <a:gd name="T51" fmla="*/ 552164 h 2147888"/>
              <a:gd name="T52" fmla="*/ 737471 w 2122487"/>
              <a:gd name="T53" fmla="*/ 537849 h 2147888"/>
              <a:gd name="T54" fmla="*/ 574215 w 2122487"/>
              <a:gd name="T55" fmla="*/ 582435 h 2147888"/>
              <a:gd name="T56" fmla="*/ 444031 w 2122487"/>
              <a:gd name="T57" fmla="*/ 680760 h 2147888"/>
              <a:gd name="T58" fmla="*/ 357477 w 2122487"/>
              <a:gd name="T59" fmla="*/ 823904 h 2147888"/>
              <a:gd name="T60" fmla="*/ 327218 w 2122487"/>
              <a:gd name="T61" fmla="*/ 1000841 h 2147888"/>
              <a:gd name="T62" fmla="*/ 365217 w 2122487"/>
              <a:gd name="T63" fmla="*/ 1194908 h 2147888"/>
              <a:gd name="T64" fmla="*/ 466315 w 2122487"/>
              <a:gd name="T65" fmla="*/ 1365508 h 2147888"/>
              <a:gd name="T66" fmla="*/ 613387 w 2122487"/>
              <a:gd name="T67" fmla="*/ 1493165 h 2147888"/>
              <a:gd name="T68" fmla="*/ 788841 w 2122487"/>
              <a:gd name="T69" fmla="*/ 1565207 h 2147888"/>
              <a:gd name="T70" fmla="*/ 973913 w 2122487"/>
              <a:gd name="T71" fmla="*/ 1572012 h 2147888"/>
              <a:gd name="T72" fmla="*/ 1140454 w 2122487"/>
              <a:gd name="T73" fmla="*/ 1512173 h 2147888"/>
              <a:gd name="T74" fmla="*/ 1261958 w 2122487"/>
              <a:gd name="T75" fmla="*/ 1401881 h 2147888"/>
              <a:gd name="T76" fmla="*/ 1333970 w 2122487"/>
              <a:gd name="T77" fmla="*/ 1257093 h 2147888"/>
              <a:gd name="T78" fmla="*/ 1352970 w 2122487"/>
              <a:gd name="T79" fmla="*/ 1091891 h 2147888"/>
              <a:gd name="T80" fmla="*/ 1315439 w 2122487"/>
              <a:gd name="T81" fmla="*/ 918474 h 2147888"/>
              <a:gd name="T82" fmla="*/ 1236860 w 2122487"/>
              <a:gd name="T83" fmla="*/ 776268 h 2147888"/>
              <a:gd name="T84" fmla="*/ 1515992 w 2122487"/>
              <a:gd name="T85" fmla="*/ 787767 h 2147888"/>
              <a:gd name="T86" fmla="*/ 1600201 w 2122487"/>
              <a:gd name="T87" fmla="*/ 1046365 h 2147888"/>
              <a:gd name="T88" fmla="*/ 1601609 w 2122487"/>
              <a:gd name="T89" fmla="*/ 1305669 h 2147888"/>
              <a:gd name="T90" fmla="*/ 1520918 w 2122487"/>
              <a:gd name="T91" fmla="*/ 1543852 h 2147888"/>
              <a:gd name="T92" fmla="*/ 1360241 w 2122487"/>
              <a:gd name="T93" fmla="*/ 1741205 h 2147888"/>
              <a:gd name="T94" fmla="*/ 1120516 w 2122487"/>
              <a:gd name="T95" fmla="*/ 1871678 h 2147888"/>
              <a:gd name="T96" fmla="*/ 933333 w 2122487"/>
              <a:gd name="T97" fmla="*/ 1904296 h 2147888"/>
              <a:gd name="T98" fmla="*/ 637078 w 2122487"/>
              <a:gd name="T99" fmla="*/ 1862291 h 2147888"/>
              <a:gd name="T100" fmla="*/ 363810 w 2122487"/>
              <a:gd name="T101" fmla="*/ 1714923 h 2147888"/>
              <a:gd name="T102" fmla="*/ 147775 w 2122487"/>
              <a:gd name="T103" fmla="*/ 1479789 h 2147888"/>
              <a:gd name="T104" fmla="*/ 36357 w 2122487"/>
              <a:gd name="T105" fmla="*/ 1238790 h 2147888"/>
              <a:gd name="T106" fmla="*/ 3284 w 2122487"/>
              <a:gd name="T107" fmla="*/ 1068424 h 2147888"/>
              <a:gd name="T108" fmla="*/ 30963 w 2122487"/>
              <a:gd name="T109" fmla="*/ 773452 h 2147888"/>
              <a:gd name="T110" fmla="*/ 154578 w 2122487"/>
              <a:gd name="T111" fmla="*/ 533391 h 2147888"/>
              <a:gd name="T112" fmla="*/ 348563 w 2122487"/>
              <a:gd name="T113" fmla="*/ 365371 h 2147888"/>
              <a:gd name="T114" fmla="*/ 592276 w 2122487"/>
              <a:gd name="T115" fmla="*/ 279719 h 2147888"/>
              <a:gd name="T116" fmla="*/ 1692442 w 2122487"/>
              <a:gd name="T117" fmla="*/ 169898 h 2147888"/>
              <a:gd name="T118" fmla="*/ 1726464 w 2122487"/>
              <a:gd name="T119" fmla="*/ 211020 h 2147888"/>
              <a:gd name="T120" fmla="*/ 926586 w 2122487"/>
              <a:gd name="T121" fmla="*/ 1021959 h 2147888"/>
              <a:gd name="T122" fmla="*/ 877782 w 2122487"/>
              <a:gd name="T123" fmla="*/ 1001280 h 2147888"/>
              <a:gd name="T124" fmla="*/ 1654900 w 2122487"/>
              <a:gd name="T125" fmla="*/ 181412 h 214788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122487" h="2147888">
                <a:moveTo>
                  <a:pt x="904800" y="776287"/>
                </a:moveTo>
                <a:lnTo>
                  <a:pt x="914580" y="776287"/>
                </a:lnTo>
                <a:lnTo>
                  <a:pt x="924095" y="776287"/>
                </a:lnTo>
                <a:lnTo>
                  <a:pt x="933610" y="776552"/>
                </a:lnTo>
                <a:lnTo>
                  <a:pt x="943390" y="777081"/>
                </a:lnTo>
                <a:lnTo>
                  <a:pt x="952906" y="777875"/>
                </a:lnTo>
                <a:lnTo>
                  <a:pt x="962421" y="778934"/>
                </a:lnTo>
                <a:lnTo>
                  <a:pt x="971937" y="780257"/>
                </a:lnTo>
                <a:lnTo>
                  <a:pt x="981452" y="781845"/>
                </a:lnTo>
                <a:lnTo>
                  <a:pt x="991232" y="783433"/>
                </a:lnTo>
                <a:lnTo>
                  <a:pt x="1000483" y="785551"/>
                </a:lnTo>
                <a:lnTo>
                  <a:pt x="1009999" y="787668"/>
                </a:lnTo>
                <a:lnTo>
                  <a:pt x="1019250" y="790050"/>
                </a:lnTo>
                <a:lnTo>
                  <a:pt x="1028501" y="792432"/>
                </a:lnTo>
                <a:lnTo>
                  <a:pt x="1037488" y="795343"/>
                </a:lnTo>
                <a:lnTo>
                  <a:pt x="1046475" y="798519"/>
                </a:lnTo>
                <a:lnTo>
                  <a:pt x="1055462" y="801431"/>
                </a:lnTo>
                <a:lnTo>
                  <a:pt x="1064448" y="804872"/>
                </a:lnTo>
                <a:lnTo>
                  <a:pt x="1072907" y="808577"/>
                </a:lnTo>
                <a:lnTo>
                  <a:pt x="1081629" y="812282"/>
                </a:lnTo>
                <a:lnTo>
                  <a:pt x="1090352" y="815988"/>
                </a:lnTo>
                <a:lnTo>
                  <a:pt x="1099074" y="820222"/>
                </a:lnTo>
                <a:lnTo>
                  <a:pt x="1107532" y="824457"/>
                </a:lnTo>
                <a:lnTo>
                  <a:pt x="1115991" y="828956"/>
                </a:lnTo>
                <a:lnTo>
                  <a:pt x="1124449" y="833721"/>
                </a:lnTo>
                <a:lnTo>
                  <a:pt x="1132643" y="838485"/>
                </a:lnTo>
                <a:lnTo>
                  <a:pt x="1140572" y="843778"/>
                </a:lnTo>
                <a:lnTo>
                  <a:pt x="1148766" y="848807"/>
                </a:lnTo>
                <a:lnTo>
                  <a:pt x="1156696" y="854100"/>
                </a:lnTo>
                <a:lnTo>
                  <a:pt x="1164625" y="859658"/>
                </a:lnTo>
                <a:lnTo>
                  <a:pt x="959514" y="1065307"/>
                </a:lnTo>
                <a:lnTo>
                  <a:pt x="956342" y="1068483"/>
                </a:lnTo>
                <a:lnTo>
                  <a:pt x="953699" y="1071394"/>
                </a:lnTo>
                <a:lnTo>
                  <a:pt x="951320" y="1074570"/>
                </a:lnTo>
                <a:lnTo>
                  <a:pt x="948941" y="1078011"/>
                </a:lnTo>
                <a:lnTo>
                  <a:pt x="946826" y="1081452"/>
                </a:lnTo>
                <a:lnTo>
                  <a:pt x="944712" y="1084628"/>
                </a:lnTo>
                <a:lnTo>
                  <a:pt x="943126" y="1088333"/>
                </a:lnTo>
                <a:lnTo>
                  <a:pt x="941804" y="1092039"/>
                </a:lnTo>
                <a:lnTo>
                  <a:pt x="940218" y="1095744"/>
                </a:lnTo>
                <a:lnTo>
                  <a:pt x="938897" y="1099185"/>
                </a:lnTo>
                <a:lnTo>
                  <a:pt x="938104" y="1103155"/>
                </a:lnTo>
                <a:lnTo>
                  <a:pt x="937311" y="1106860"/>
                </a:lnTo>
                <a:lnTo>
                  <a:pt x="936518" y="1110830"/>
                </a:lnTo>
                <a:lnTo>
                  <a:pt x="935989" y="1114536"/>
                </a:lnTo>
                <a:lnTo>
                  <a:pt x="935725" y="1118506"/>
                </a:lnTo>
                <a:lnTo>
                  <a:pt x="935725" y="1122211"/>
                </a:lnTo>
                <a:lnTo>
                  <a:pt x="935725" y="1126181"/>
                </a:lnTo>
                <a:lnTo>
                  <a:pt x="935989" y="1130151"/>
                </a:lnTo>
                <a:lnTo>
                  <a:pt x="936518" y="1133857"/>
                </a:lnTo>
                <a:lnTo>
                  <a:pt x="937311" y="1137827"/>
                </a:lnTo>
                <a:lnTo>
                  <a:pt x="938104" y="1141532"/>
                </a:lnTo>
                <a:lnTo>
                  <a:pt x="938897" y="1145502"/>
                </a:lnTo>
                <a:lnTo>
                  <a:pt x="940218" y="1148943"/>
                </a:lnTo>
                <a:lnTo>
                  <a:pt x="941804" y="1152648"/>
                </a:lnTo>
                <a:lnTo>
                  <a:pt x="943126" y="1156354"/>
                </a:lnTo>
                <a:lnTo>
                  <a:pt x="944712" y="1160059"/>
                </a:lnTo>
                <a:lnTo>
                  <a:pt x="946826" y="1163235"/>
                </a:lnTo>
                <a:lnTo>
                  <a:pt x="948941" y="1166676"/>
                </a:lnTo>
                <a:lnTo>
                  <a:pt x="951320" y="1170116"/>
                </a:lnTo>
                <a:lnTo>
                  <a:pt x="953699" y="1173292"/>
                </a:lnTo>
                <a:lnTo>
                  <a:pt x="956342" y="1176204"/>
                </a:lnTo>
                <a:lnTo>
                  <a:pt x="959514" y="1179380"/>
                </a:lnTo>
                <a:lnTo>
                  <a:pt x="962157" y="1182291"/>
                </a:lnTo>
                <a:lnTo>
                  <a:pt x="965329" y="1184673"/>
                </a:lnTo>
                <a:lnTo>
                  <a:pt x="968501" y="1187320"/>
                </a:lnTo>
                <a:lnTo>
                  <a:pt x="971408" y="1189437"/>
                </a:lnTo>
                <a:lnTo>
                  <a:pt x="974844" y="1191819"/>
                </a:lnTo>
                <a:lnTo>
                  <a:pt x="978280" y="1193407"/>
                </a:lnTo>
                <a:lnTo>
                  <a:pt x="981981" y="1195260"/>
                </a:lnTo>
                <a:lnTo>
                  <a:pt x="985417" y="1196848"/>
                </a:lnTo>
                <a:lnTo>
                  <a:pt x="989117" y="1198171"/>
                </a:lnTo>
                <a:lnTo>
                  <a:pt x="992818" y="1199495"/>
                </a:lnTo>
                <a:lnTo>
                  <a:pt x="996518" y="1200553"/>
                </a:lnTo>
                <a:lnTo>
                  <a:pt x="1000483" y="1201612"/>
                </a:lnTo>
                <a:lnTo>
                  <a:pt x="1004184" y="1202141"/>
                </a:lnTo>
                <a:lnTo>
                  <a:pt x="1008148" y="1202671"/>
                </a:lnTo>
                <a:lnTo>
                  <a:pt x="1012113" y="1202935"/>
                </a:lnTo>
                <a:lnTo>
                  <a:pt x="1016342" y="1202935"/>
                </a:lnTo>
                <a:lnTo>
                  <a:pt x="1020307" y="1202935"/>
                </a:lnTo>
                <a:lnTo>
                  <a:pt x="1024272" y="1202671"/>
                </a:lnTo>
                <a:lnTo>
                  <a:pt x="1028237" y="1202141"/>
                </a:lnTo>
                <a:lnTo>
                  <a:pt x="1032201" y="1201612"/>
                </a:lnTo>
                <a:lnTo>
                  <a:pt x="1035902" y="1200553"/>
                </a:lnTo>
                <a:lnTo>
                  <a:pt x="1039602" y="1199495"/>
                </a:lnTo>
                <a:lnTo>
                  <a:pt x="1043303" y="1198171"/>
                </a:lnTo>
                <a:lnTo>
                  <a:pt x="1047003" y="1196848"/>
                </a:lnTo>
                <a:lnTo>
                  <a:pt x="1050704" y="1195260"/>
                </a:lnTo>
                <a:lnTo>
                  <a:pt x="1054140" y="1193407"/>
                </a:lnTo>
                <a:lnTo>
                  <a:pt x="1057576" y="1191819"/>
                </a:lnTo>
                <a:lnTo>
                  <a:pt x="1061012" y="1189437"/>
                </a:lnTo>
                <a:lnTo>
                  <a:pt x="1064184" y="1187320"/>
                </a:lnTo>
                <a:lnTo>
                  <a:pt x="1067092" y="1184673"/>
                </a:lnTo>
                <a:lnTo>
                  <a:pt x="1070263" y="1182291"/>
                </a:lnTo>
                <a:lnTo>
                  <a:pt x="1073435" y="1179380"/>
                </a:lnTo>
                <a:lnTo>
                  <a:pt x="1277490" y="974790"/>
                </a:lnTo>
                <a:lnTo>
                  <a:pt x="1282776" y="982730"/>
                </a:lnTo>
                <a:lnTo>
                  <a:pt x="1288327" y="990670"/>
                </a:lnTo>
                <a:lnTo>
                  <a:pt x="1293349" y="998610"/>
                </a:lnTo>
                <a:lnTo>
                  <a:pt x="1298106" y="1007080"/>
                </a:lnTo>
                <a:lnTo>
                  <a:pt x="1302864" y="1015284"/>
                </a:lnTo>
                <a:lnTo>
                  <a:pt x="1307358" y="1024018"/>
                </a:lnTo>
                <a:lnTo>
                  <a:pt x="1311851" y="1032488"/>
                </a:lnTo>
                <a:lnTo>
                  <a:pt x="1316080" y="1041222"/>
                </a:lnTo>
                <a:lnTo>
                  <a:pt x="1320309" y="1049956"/>
                </a:lnTo>
                <a:lnTo>
                  <a:pt x="1323745" y="1058955"/>
                </a:lnTo>
                <a:lnTo>
                  <a:pt x="1327710" y="1067954"/>
                </a:lnTo>
                <a:lnTo>
                  <a:pt x="1331146" y="1077217"/>
                </a:lnTo>
                <a:lnTo>
                  <a:pt x="1334582" y="1086216"/>
                </a:lnTo>
                <a:lnTo>
                  <a:pt x="1337490" y="1095744"/>
                </a:lnTo>
                <a:lnTo>
                  <a:pt x="1340662" y="1105007"/>
                </a:lnTo>
                <a:lnTo>
                  <a:pt x="1343569" y="1114536"/>
                </a:lnTo>
                <a:lnTo>
                  <a:pt x="1345948" y="1124328"/>
                </a:lnTo>
                <a:lnTo>
                  <a:pt x="1348327" y="1134386"/>
                </a:lnTo>
                <a:lnTo>
                  <a:pt x="1350442" y="1144179"/>
                </a:lnTo>
                <a:lnTo>
                  <a:pt x="1352556" y="1153971"/>
                </a:lnTo>
                <a:lnTo>
                  <a:pt x="1354142" y="1164029"/>
                </a:lnTo>
                <a:lnTo>
                  <a:pt x="1355464" y="1173822"/>
                </a:lnTo>
                <a:lnTo>
                  <a:pt x="1356785" y="1183350"/>
                </a:lnTo>
                <a:lnTo>
                  <a:pt x="1357578" y="1193143"/>
                </a:lnTo>
                <a:lnTo>
                  <a:pt x="1358371" y="1202935"/>
                </a:lnTo>
                <a:lnTo>
                  <a:pt x="1358900" y="1212464"/>
                </a:lnTo>
                <a:lnTo>
                  <a:pt x="1358900" y="1221992"/>
                </a:lnTo>
                <a:lnTo>
                  <a:pt x="1358900" y="1231520"/>
                </a:lnTo>
                <a:lnTo>
                  <a:pt x="1358900" y="1241048"/>
                </a:lnTo>
                <a:lnTo>
                  <a:pt x="1358371" y="1250576"/>
                </a:lnTo>
                <a:lnTo>
                  <a:pt x="1357843" y="1260104"/>
                </a:lnTo>
                <a:lnTo>
                  <a:pt x="1357050" y="1269368"/>
                </a:lnTo>
                <a:lnTo>
                  <a:pt x="1355728" y="1278631"/>
                </a:lnTo>
                <a:lnTo>
                  <a:pt x="1354406" y="1287895"/>
                </a:lnTo>
                <a:lnTo>
                  <a:pt x="1353085" y="1296893"/>
                </a:lnTo>
                <a:lnTo>
                  <a:pt x="1350970" y="1306157"/>
                </a:lnTo>
                <a:lnTo>
                  <a:pt x="1349120" y="1315156"/>
                </a:lnTo>
                <a:lnTo>
                  <a:pt x="1346741" y="1324154"/>
                </a:lnTo>
                <a:lnTo>
                  <a:pt x="1344627" y="1332889"/>
                </a:lnTo>
                <a:lnTo>
                  <a:pt x="1341983" y="1341358"/>
                </a:lnTo>
                <a:lnTo>
                  <a:pt x="1339076" y="1350092"/>
                </a:lnTo>
                <a:lnTo>
                  <a:pt x="1336168" y="1358826"/>
                </a:lnTo>
                <a:lnTo>
                  <a:pt x="1332732" y="1367296"/>
                </a:lnTo>
                <a:lnTo>
                  <a:pt x="1329560" y="1375500"/>
                </a:lnTo>
                <a:lnTo>
                  <a:pt x="1325860" y="1383970"/>
                </a:lnTo>
                <a:lnTo>
                  <a:pt x="1321895" y="1391910"/>
                </a:lnTo>
                <a:lnTo>
                  <a:pt x="1317930" y="1399850"/>
                </a:lnTo>
                <a:lnTo>
                  <a:pt x="1313701" y="1407790"/>
                </a:lnTo>
                <a:lnTo>
                  <a:pt x="1309208" y="1415730"/>
                </a:lnTo>
                <a:lnTo>
                  <a:pt x="1304450" y="1423406"/>
                </a:lnTo>
                <a:lnTo>
                  <a:pt x="1299428" y="1431081"/>
                </a:lnTo>
                <a:lnTo>
                  <a:pt x="1294406" y="1438492"/>
                </a:lnTo>
                <a:lnTo>
                  <a:pt x="1289384" y="1445638"/>
                </a:lnTo>
                <a:lnTo>
                  <a:pt x="1283833" y="1453049"/>
                </a:lnTo>
                <a:lnTo>
                  <a:pt x="1278018" y="1459930"/>
                </a:lnTo>
                <a:lnTo>
                  <a:pt x="1272203" y="1466812"/>
                </a:lnTo>
                <a:lnTo>
                  <a:pt x="1266388" y="1473428"/>
                </a:lnTo>
                <a:lnTo>
                  <a:pt x="1260044" y="1480045"/>
                </a:lnTo>
                <a:lnTo>
                  <a:pt x="1253701" y="1486397"/>
                </a:lnTo>
                <a:lnTo>
                  <a:pt x="1247093" y="1492749"/>
                </a:lnTo>
                <a:lnTo>
                  <a:pt x="1240221" y="1498837"/>
                </a:lnTo>
                <a:lnTo>
                  <a:pt x="1233613" y="1504659"/>
                </a:lnTo>
                <a:lnTo>
                  <a:pt x="1226212" y="1510218"/>
                </a:lnTo>
                <a:lnTo>
                  <a:pt x="1218811" y="1516040"/>
                </a:lnTo>
                <a:lnTo>
                  <a:pt x="1211674" y="1521334"/>
                </a:lnTo>
                <a:lnTo>
                  <a:pt x="1203745" y="1526362"/>
                </a:lnTo>
                <a:lnTo>
                  <a:pt x="1195815" y="1531391"/>
                </a:lnTo>
                <a:lnTo>
                  <a:pt x="1187885" y="1536155"/>
                </a:lnTo>
                <a:lnTo>
                  <a:pt x="1179691" y="1540655"/>
                </a:lnTo>
                <a:lnTo>
                  <a:pt x="1171233" y="1545154"/>
                </a:lnTo>
                <a:lnTo>
                  <a:pt x="1162775" y="1549389"/>
                </a:lnTo>
                <a:lnTo>
                  <a:pt x="1154053" y="1553359"/>
                </a:lnTo>
                <a:lnTo>
                  <a:pt x="1145066" y="1557064"/>
                </a:lnTo>
                <a:lnTo>
                  <a:pt x="1136079" y="1560240"/>
                </a:lnTo>
                <a:lnTo>
                  <a:pt x="1127092" y="1563681"/>
                </a:lnTo>
                <a:lnTo>
                  <a:pt x="1117577" y="1566592"/>
                </a:lnTo>
                <a:lnTo>
                  <a:pt x="1108325" y="1569239"/>
                </a:lnTo>
                <a:lnTo>
                  <a:pt x="1098546" y="1571886"/>
                </a:lnTo>
                <a:lnTo>
                  <a:pt x="1089030" y="1574003"/>
                </a:lnTo>
                <a:lnTo>
                  <a:pt x="1078986" y="1576385"/>
                </a:lnTo>
                <a:lnTo>
                  <a:pt x="1068942" y="1577973"/>
                </a:lnTo>
                <a:lnTo>
                  <a:pt x="1058633" y="1579296"/>
                </a:lnTo>
                <a:lnTo>
                  <a:pt x="1048589" y="1580620"/>
                </a:lnTo>
                <a:lnTo>
                  <a:pt x="1038545" y="1581678"/>
                </a:lnTo>
                <a:lnTo>
                  <a:pt x="1028501" y="1582208"/>
                </a:lnTo>
                <a:lnTo>
                  <a:pt x="1017928" y="1582472"/>
                </a:lnTo>
                <a:lnTo>
                  <a:pt x="1007884" y="1582737"/>
                </a:lnTo>
                <a:lnTo>
                  <a:pt x="997840" y="1582472"/>
                </a:lnTo>
                <a:lnTo>
                  <a:pt x="987796" y="1582208"/>
                </a:lnTo>
                <a:lnTo>
                  <a:pt x="977752" y="1581414"/>
                </a:lnTo>
                <a:lnTo>
                  <a:pt x="967443" y="1580620"/>
                </a:lnTo>
                <a:lnTo>
                  <a:pt x="957399" y="1579032"/>
                </a:lnTo>
                <a:lnTo>
                  <a:pt x="947355" y="1577708"/>
                </a:lnTo>
                <a:lnTo>
                  <a:pt x="937575" y="1576120"/>
                </a:lnTo>
                <a:lnTo>
                  <a:pt x="927531" y="1574003"/>
                </a:lnTo>
                <a:lnTo>
                  <a:pt x="917487" y="1571886"/>
                </a:lnTo>
                <a:lnTo>
                  <a:pt x="907443" y="1569239"/>
                </a:lnTo>
                <a:lnTo>
                  <a:pt x="897663" y="1566857"/>
                </a:lnTo>
                <a:lnTo>
                  <a:pt x="887883" y="1563681"/>
                </a:lnTo>
                <a:lnTo>
                  <a:pt x="878103" y="1560505"/>
                </a:lnTo>
                <a:lnTo>
                  <a:pt x="868324" y="1557064"/>
                </a:lnTo>
                <a:lnTo>
                  <a:pt x="858808" y="1553359"/>
                </a:lnTo>
                <a:lnTo>
                  <a:pt x="849028" y="1549389"/>
                </a:lnTo>
                <a:lnTo>
                  <a:pt x="839513" y="1545419"/>
                </a:lnTo>
                <a:lnTo>
                  <a:pt x="829997" y="1540919"/>
                </a:lnTo>
                <a:lnTo>
                  <a:pt x="820746" y="1536420"/>
                </a:lnTo>
                <a:lnTo>
                  <a:pt x="811495" y="1531656"/>
                </a:lnTo>
                <a:lnTo>
                  <a:pt x="802508" y="1526627"/>
                </a:lnTo>
                <a:lnTo>
                  <a:pt x="793257" y="1521334"/>
                </a:lnTo>
                <a:lnTo>
                  <a:pt x="784535" y="1515776"/>
                </a:lnTo>
                <a:lnTo>
                  <a:pt x="775548" y="1509953"/>
                </a:lnTo>
                <a:lnTo>
                  <a:pt x="766825" y="1504130"/>
                </a:lnTo>
                <a:lnTo>
                  <a:pt x="758367" y="1498307"/>
                </a:lnTo>
                <a:lnTo>
                  <a:pt x="749909" y="1491691"/>
                </a:lnTo>
                <a:lnTo>
                  <a:pt x="741451" y="1485339"/>
                </a:lnTo>
                <a:lnTo>
                  <a:pt x="733257" y="1478457"/>
                </a:lnTo>
                <a:lnTo>
                  <a:pt x="725063" y="1471840"/>
                </a:lnTo>
                <a:lnTo>
                  <a:pt x="717398" y="1464694"/>
                </a:lnTo>
                <a:lnTo>
                  <a:pt x="709468" y="1457548"/>
                </a:lnTo>
                <a:lnTo>
                  <a:pt x="701803" y="1450137"/>
                </a:lnTo>
                <a:lnTo>
                  <a:pt x="694402" y="1442197"/>
                </a:lnTo>
                <a:lnTo>
                  <a:pt x="687001" y="1434787"/>
                </a:lnTo>
                <a:lnTo>
                  <a:pt x="679864" y="1426582"/>
                </a:lnTo>
                <a:lnTo>
                  <a:pt x="672992" y="1418377"/>
                </a:lnTo>
                <a:lnTo>
                  <a:pt x="666120" y="1410172"/>
                </a:lnTo>
                <a:lnTo>
                  <a:pt x="659512" y="1401967"/>
                </a:lnTo>
                <a:lnTo>
                  <a:pt x="652904" y="1393233"/>
                </a:lnTo>
                <a:lnTo>
                  <a:pt x="646824" y="1384499"/>
                </a:lnTo>
                <a:lnTo>
                  <a:pt x="641009" y="1375500"/>
                </a:lnTo>
                <a:lnTo>
                  <a:pt x="635194" y="1366502"/>
                </a:lnTo>
                <a:lnTo>
                  <a:pt x="629379" y="1357238"/>
                </a:lnTo>
                <a:lnTo>
                  <a:pt x="623829" y="1347975"/>
                </a:lnTo>
                <a:lnTo>
                  <a:pt x="618807" y="1338447"/>
                </a:lnTo>
                <a:lnTo>
                  <a:pt x="613784" y="1328918"/>
                </a:lnTo>
                <a:lnTo>
                  <a:pt x="609027" y="1319126"/>
                </a:lnTo>
                <a:lnTo>
                  <a:pt x="604533" y="1309068"/>
                </a:lnTo>
                <a:lnTo>
                  <a:pt x="600040" y="1299275"/>
                </a:lnTo>
                <a:lnTo>
                  <a:pt x="595811" y="1289218"/>
                </a:lnTo>
                <a:lnTo>
                  <a:pt x="592110" y="1278896"/>
                </a:lnTo>
                <a:lnTo>
                  <a:pt x="588410" y="1268309"/>
                </a:lnTo>
                <a:lnTo>
                  <a:pt x="585238" y="1257987"/>
                </a:lnTo>
                <a:lnTo>
                  <a:pt x="581802" y="1247665"/>
                </a:lnTo>
                <a:lnTo>
                  <a:pt x="578894" y="1237078"/>
                </a:lnTo>
                <a:lnTo>
                  <a:pt x="576515" y="1225962"/>
                </a:lnTo>
                <a:lnTo>
                  <a:pt x="573872" y="1215375"/>
                </a:lnTo>
                <a:lnTo>
                  <a:pt x="572022" y="1204523"/>
                </a:lnTo>
                <a:lnTo>
                  <a:pt x="570172" y="1193937"/>
                </a:lnTo>
                <a:lnTo>
                  <a:pt x="568586" y="1183615"/>
                </a:lnTo>
                <a:lnTo>
                  <a:pt x="567529" y="1173028"/>
                </a:lnTo>
                <a:lnTo>
                  <a:pt x="566736" y="1162441"/>
                </a:lnTo>
                <a:lnTo>
                  <a:pt x="565678" y="1152119"/>
                </a:lnTo>
                <a:lnTo>
                  <a:pt x="565414" y="1141797"/>
                </a:lnTo>
                <a:lnTo>
                  <a:pt x="565150" y="1131210"/>
                </a:lnTo>
                <a:lnTo>
                  <a:pt x="565414" y="1121152"/>
                </a:lnTo>
                <a:lnTo>
                  <a:pt x="565678" y="1110830"/>
                </a:lnTo>
                <a:lnTo>
                  <a:pt x="566471" y="1100773"/>
                </a:lnTo>
                <a:lnTo>
                  <a:pt x="567529" y="1090980"/>
                </a:lnTo>
                <a:lnTo>
                  <a:pt x="568586" y="1080923"/>
                </a:lnTo>
                <a:lnTo>
                  <a:pt x="569907" y="1071130"/>
                </a:lnTo>
                <a:lnTo>
                  <a:pt x="571493" y="1061337"/>
                </a:lnTo>
                <a:lnTo>
                  <a:pt x="573344" y="1051809"/>
                </a:lnTo>
                <a:lnTo>
                  <a:pt x="575723" y="1042281"/>
                </a:lnTo>
                <a:lnTo>
                  <a:pt x="577837" y="1033017"/>
                </a:lnTo>
                <a:lnTo>
                  <a:pt x="580480" y="1023754"/>
                </a:lnTo>
                <a:lnTo>
                  <a:pt x="583123" y="1014755"/>
                </a:lnTo>
                <a:lnTo>
                  <a:pt x="586295" y="1005756"/>
                </a:lnTo>
                <a:lnTo>
                  <a:pt x="589467" y="996757"/>
                </a:lnTo>
                <a:lnTo>
                  <a:pt x="592903" y="988023"/>
                </a:lnTo>
                <a:lnTo>
                  <a:pt x="596604" y="979289"/>
                </a:lnTo>
                <a:lnTo>
                  <a:pt x="600568" y="970820"/>
                </a:lnTo>
                <a:lnTo>
                  <a:pt x="604533" y="962615"/>
                </a:lnTo>
                <a:lnTo>
                  <a:pt x="609027" y="954410"/>
                </a:lnTo>
                <a:lnTo>
                  <a:pt x="613520" y="946205"/>
                </a:lnTo>
                <a:lnTo>
                  <a:pt x="618278" y="938001"/>
                </a:lnTo>
                <a:lnTo>
                  <a:pt x="623036" y="930590"/>
                </a:lnTo>
                <a:lnTo>
                  <a:pt x="628322" y="922650"/>
                </a:lnTo>
                <a:lnTo>
                  <a:pt x="633344" y="915239"/>
                </a:lnTo>
                <a:lnTo>
                  <a:pt x="638895" y="908093"/>
                </a:lnTo>
                <a:lnTo>
                  <a:pt x="644710" y="900947"/>
                </a:lnTo>
                <a:lnTo>
                  <a:pt x="650525" y="894065"/>
                </a:lnTo>
                <a:lnTo>
                  <a:pt x="656340" y="887184"/>
                </a:lnTo>
                <a:lnTo>
                  <a:pt x="662683" y="880567"/>
                </a:lnTo>
                <a:lnTo>
                  <a:pt x="669027" y="873950"/>
                </a:lnTo>
                <a:lnTo>
                  <a:pt x="675371" y="867863"/>
                </a:lnTo>
                <a:lnTo>
                  <a:pt x="682243" y="861511"/>
                </a:lnTo>
                <a:lnTo>
                  <a:pt x="688851" y="855688"/>
                </a:lnTo>
                <a:lnTo>
                  <a:pt x="695988" y="850130"/>
                </a:lnTo>
                <a:lnTo>
                  <a:pt x="703124" y="844572"/>
                </a:lnTo>
                <a:lnTo>
                  <a:pt x="710525" y="839279"/>
                </a:lnTo>
                <a:lnTo>
                  <a:pt x="718190" y="833985"/>
                </a:lnTo>
                <a:lnTo>
                  <a:pt x="725591" y="828956"/>
                </a:lnTo>
                <a:lnTo>
                  <a:pt x="733521" y="824192"/>
                </a:lnTo>
                <a:lnTo>
                  <a:pt x="741451" y="819693"/>
                </a:lnTo>
                <a:lnTo>
                  <a:pt x="749644" y="815458"/>
                </a:lnTo>
                <a:lnTo>
                  <a:pt x="757574" y="811224"/>
                </a:lnTo>
                <a:lnTo>
                  <a:pt x="765768" y="807518"/>
                </a:lnTo>
                <a:lnTo>
                  <a:pt x="774226" y="803813"/>
                </a:lnTo>
                <a:lnTo>
                  <a:pt x="782949" y="800372"/>
                </a:lnTo>
                <a:lnTo>
                  <a:pt x="791671" y="796931"/>
                </a:lnTo>
                <a:lnTo>
                  <a:pt x="800394" y="794285"/>
                </a:lnTo>
                <a:lnTo>
                  <a:pt x="809381" y="791373"/>
                </a:lnTo>
                <a:lnTo>
                  <a:pt x="818632" y="788991"/>
                </a:lnTo>
                <a:lnTo>
                  <a:pt x="827883" y="786345"/>
                </a:lnTo>
                <a:lnTo>
                  <a:pt x="837134" y="784492"/>
                </a:lnTo>
                <a:lnTo>
                  <a:pt x="846650" y="782375"/>
                </a:lnTo>
                <a:lnTo>
                  <a:pt x="856165" y="780787"/>
                </a:lnTo>
                <a:lnTo>
                  <a:pt x="865680" y="779198"/>
                </a:lnTo>
                <a:lnTo>
                  <a:pt x="875460" y="778140"/>
                </a:lnTo>
                <a:lnTo>
                  <a:pt x="885240" y="777346"/>
                </a:lnTo>
                <a:lnTo>
                  <a:pt x="894756" y="776816"/>
                </a:lnTo>
                <a:lnTo>
                  <a:pt x="904800" y="776287"/>
                </a:lnTo>
                <a:close/>
                <a:moveTo>
                  <a:pt x="797783" y="304800"/>
                </a:moveTo>
                <a:lnTo>
                  <a:pt x="819466" y="304800"/>
                </a:lnTo>
                <a:lnTo>
                  <a:pt x="840885" y="305594"/>
                </a:lnTo>
                <a:lnTo>
                  <a:pt x="862304" y="306652"/>
                </a:lnTo>
                <a:lnTo>
                  <a:pt x="883722" y="307975"/>
                </a:lnTo>
                <a:lnTo>
                  <a:pt x="904877" y="310356"/>
                </a:lnTo>
                <a:lnTo>
                  <a:pt x="925767" y="312738"/>
                </a:lnTo>
                <a:lnTo>
                  <a:pt x="946921" y="315913"/>
                </a:lnTo>
                <a:lnTo>
                  <a:pt x="968075" y="319617"/>
                </a:lnTo>
                <a:lnTo>
                  <a:pt x="988701" y="323586"/>
                </a:lnTo>
                <a:lnTo>
                  <a:pt x="1009591" y="328083"/>
                </a:lnTo>
                <a:lnTo>
                  <a:pt x="1029952" y="333111"/>
                </a:lnTo>
                <a:lnTo>
                  <a:pt x="1050577" y="338402"/>
                </a:lnTo>
                <a:lnTo>
                  <a:pt x="1070674" y="344223"/>
                </a:lnTo>
                <a:lnTo>
                  <a:pt x="1090770" y="350838"/>
                </a:lnTo>
                <a:lnTo>
                  <a:pt x="1110603" y="357188"/>
                </a:lnTo>
                <a:lnTo>
                  <a:pt x="1130170" y="364331"/>
                </a:lnTo>
                <a:lnTo>
                  <a:pt x="1149474" y="371740"/>
                </a:lnTo>
                <a:lnTo>
                  <a:pt x="1168513" y="379677"/>
                </a:lnTo>
                <a:lnTo>
                  <a:pt x="1187816" y="387879"/>
                </a:lnTo>
                <a:lnTo>
                  <a:pt x="1206855" y="396611"/>
                </a:lnTo>
                <a:lnTo>
                  <a:pt x="1225629" y="405606"/>
                </a:lnTo>
                <a:lnTo>
                  <a:pt x="1244139" y="415131"/>
                </a:lnTo>
                <a:lnTo>
                  <a:pt x="1262649" y="424656"/>
                </a:lnTo>
                <a:lnTo>
                  <a:pt x="1280895" y="434975"/>
                </a:lnTo>
                <a:lnTo>
                  <a:pt x="1298876" y="445294"/>
                </a:lnTo>
                <a:lnTo>
                  <a:pt x="1316593" y="456406"/>
                </a:lnTo>
                <a:lnTo>
                  <a:pt x="1334310" y="467519"/>
                </a:lnTo>
                <a:lnTo>
                  <a:pt x="1351762" y="479161"/>
                </a:lnTo>
                <a:lnTo>
                  <a:pt x="1368686" y="491067"/>
                </a:lnTo>
                <a:lnTo>
                  <a:pt x="1385609" y="503502"/>
                </a:lnTo>
                <a:lnTo>
                  <a:pt x="1404648" y="517790"/>
                </a:lnTo>
                <a:lnTo>
                  <a:pt x="1423158" y="532871"/>
                </a:lnTo>
                <a:lnTo>
                  <a:pt x="1441404" y="548217"/>
                </a:lnTo>
                <a:lnTo>
                  <a:pt x="1459385" y="563563"/>
                </a:lnTo>
                <a:lnTo>
                  <a:pt x="1273491" y="749565"/>
                </a:lnTo>
                <a:lnTo>
                  <a:pt x="1260270" y="738717"/>
                </a:lnTo>
                <a:lnTo>
                  <a:pt x="1253394" y="733161"/>
                </a:lnTo>
                <a:lnTo>
                  <a:pt x="1246519" y="728134"/>
                </a:lnTo>
                <a:lnTo>
                  <a:pt x="1235149" y="720196"/>
                </a:lnTo>
                <a:lnTo>
                  <a:pt x="1224043" y="712259"/>
                </a:lnTo>
                <a:lnTo>
                  <a:pt x="1212408" y="704850"/>
                </a:lnTo>
                <a:lnTo>
                  <a:pt x="1200773" y="697706"/>
                </a:lnTo>
                <a:lnTo>
                  <a:pt x="1188874" y="690298"/>
                </a:lnTo>
                <a:lnTo>
                  <a:pt x="1176710" y="683684"/>
                </a:lnTo>
                <a:lnTo>
                  <a:pt x="1164811" y="677069"/>
                </a:lnTo>
                <a:lnTo>
                  <a:pt x="1152647" y="670719"/>
                </a:lnTo>
                <a:lnTo>
                  <a:pt x="1140219" y="664634"/>
                </a:lnTo>
                <a:lnTo>
                  <a:pt x="1128055" y="658813"/>
                </a:lnTo>
                <a:lnTo>
                  <a:pt x="1115362" y="653521"/>
                </a:lnTo>
                <a:lnTo>
                  <a:pt x="1102670" y="648229"/>
                </a:lnTo>
                <a:lnTo>
                  <a:pt x="1089713" y="643202"/>
                </a:lnTo>
                <a:lnTo>
                  <a:pt x="1076756" y="638704"/>
                </a:lnTo>
                <a:lnTo>
                  <a:pt x="1064063" y="634206"/>
                </a:lnTo>
                <a:lnTo>
                  <a:pt x="1051106" y="629973"/>
                </a:lnTo>
                <a:lnTo>
                  <a:pt x="1037885" y="626004"/>
                </a:lnTo>
                <a:lnTo>
                  <a:pt x="1024399" y="622565"/>
                </a:lnTo>
                <a:lnTo>
                  <a:pt x="1010913" y="619390"/>
                </a:lnTo>
                <a:lnTo>
                  <a:pt x="997427" y="616479"/>
                </a:lnTo>
                <a:lnTo>
                  <a:pt x="983941" y="613569"/>
                </a:lnTo>
                <a:lnTo>
                  <a:pt x="970191" y="611452"/>
                </a:lnTo>
                <a:lnTo>
                  <a:pt x="956705" y="609336"/>
                </a:lnTo>
                <a:lnTo>
                  <a:pt x="942954" y="607748"/>
                </a:lnTo>
                <a:lnTo>
                  <a:pt x="928940" y="606425"/>
                </a:lnTo>
                <a:lnTo>
                  <a:pt x="915189" y="605102"/>
                </a:lnTo>
                <a:lnTo>
                  <a:pt x="901439" y="604573"/>
                </a:lnTo>
                <a:lnTo>
                  <a:pt x="887424" y="604044"/>
                </a:lnTo>
                <a:lnTo>
                  <a:pt x="873410" y="604044"/>
                </a:lnTo>
                <a:lnTo>
                  <a:pt x="859395" y="604573"/>
                </a:lnTo>
                <a:lnTo>
                  <a:pt x="845380" y="605102"/>
                </a:lnTo>
                <a:lnTo>
                  <a:pt x="831365" y="606425"/>
                </a:lnTo>
                <a:lnTo>
                  <a:pt x="817351" y="607748"/>
                </a:lnTo>
                <a:lnTo>
                  <a:pt x="803071" y="609336"/>
                </a:lnTo>
                <a:lnTo>
                  <a:pt x="789057" y="611452"/>
                </a:lnTo>
                <a:lnTo>
                  <a:pt x="775306" y="613834"/>
                </a:lnTo>
                <a:lnTo>
                  <a:pt x="761820" y="616744"/>
                </a:lnTo>
                <a:lnTo>
                  <a:pt x="748599" y="619919"/>
                </a:lnTo>
                <a:lnTo>
                  <a:pt x="735377" y="623359"/>
                </a:lnTo>
                <a:lnTo>
                  <a:pt x="722156" y="627063"/>
                </a:lnTo>
                <a:lnTo>
                  <a:pt x="709199" y="631296"/>
                </a:lnTo>
                <a:lnTo>
                  <a:pt x="696506" y="635794"/>
                </a:lnTo>
                <a:lnTo>
                  <a:pt x="683814" y="640556"/>
                </a:lnTo>
                <a:lnTo>
                  <a:pt x="671650" y="645584"/>
                </a:lnTo>
                <a:lnTo>
                  <a:pt x="659486" y="650875"/>
                </a:lnTo>
                <a:lnTo>
                  <a:pt x="647323" y="656696"/>
                </a:lnTo>
                <a:lnTo>
                  <a:pt x="635952" y="662517"/>
                </a:lnTo>
                <a:lnTo>
                  <a:pt x="624053" y="668867"/>
                </a:lnTo>
                <a:lnTo>
                  <a:pt x="612682" y="675481"/>
                </a:lnTo>
                <a:lnTo>
                  <a:pt x="601312" y="682361"/>
                </a:lnTo>
                <a:lnTo>
                  <a:pt x="590206" y="689769"/>
                </a:lnTo>
                <a:lnTo>
                  <a:pt x="579100" y="697442"/>
                </a:lnTo>
                <a:lnTo>
                  <a:pt x="568523" y="705115"/>
                </a:lnTo>
                <a:lnTo>
                  <a:pt x="558210" y="713317"/>
                </a:lnTo>
                <a:lnTo>
                  <a:pt x="548162" y="721784"/>
                </a:lnTo>
                <a:lnTo>
                  <a:pt x="537849" y="730515"/>
                </a:lnTo>
                <a:lnTo>
                  <a:pt x="528329" y="739246"/>
                </a:lnTo>
                <a:lnTo>
                  <a:pt x="518810" y="748507"/>
                </a:lnTo>
                <a:lnTo>
                  <a:pt x="509555" y="758032"/>
                </a:lnTo>
                <a:lnTo>
                  <a:pt x="500564" y="767557"/>
                </a:lnTo>
                <a:lnTo>
                  <a:pt x="491838" y="777346"/>
                </a:lnTo>
                <a:lnTo>
                  <a:pt x="483641" y="787665"/>
                </a:lnTo>
                <a:lnTo>
                  <a:pt x="475444" y="798248"/>
                </a:lnTo>
                <a:lnTo>
                  <a:pt x="467246" y="808832"/>
                </a:lnTo>
                <a:lnTo>
                  <a:pt x="459578" y="819679"/>
                </a:lnTo>
                <a:lnTo>
                  <a:pt x="452174" y="831057"/>
                </a:lnTo>
                <a:lnTo>
                  <a:pt x="444770" y="842434"/>
                </a:lnTo>
                <a:lnTo>
                  <a:pt x="438159" y="854340"/>
                </a:lnTo>
                <a:lnTo>
                  <a:pt x="431284" y="866246"/>
                </a:lnTo>
                <a:lnTo>
                  <a:pt x="425202" y="878417"/>
                </a:lnTo>
                <a:lnTo>
                  <a:pt x="419120" y="890852"/>
                </a:lnTo>
                <a:lnTo>
                  <a:pt x="413303" y="903288"/>
                </a:lnTo>
                <a:lnTo>
                  <a:pt x="408014" y="915988"/>
                </a:lnTo>
                <a:lnTo>
                  <a:pt x="402990" y="928952"/>
                </a:lnTo>
                <a:lnTo>
                  <a:pt x="398495" y="941917"/>
                </a:lnTo>
                <a:lnTo>
                  <a:pt x="393999" y="955411"/>
                </a:lnTo>
                <a:lnTo>
                  <a:pt x="390033" y="968905"/>
                </a:lnTo>
                <a:lnTo>
                  <a:pt x="386331" y="982398"/>
                </a:lnTo>
                <a:lnTo>
                  <a:pt x="383158" y="996157"/>
                </a:lnTo>
                <a:lnTo>
                  <a:pt x="379985" y="1010180"/>
                </a:lnTo>
                <a:lnTo>
                  <a:pt x="377076" y="1024467"/>
                </a:lnTo>
                <a:lnTo>
                  <a:pt x="374961" y="1038755"/>
                </a:lnTo>
                <a:lnTo>
                  <a:pt x="372845" y="1053571"/>
                </a:lnTo>
                <a:lnTo>
                  <a:pt x="371523" y="1068388"/>
                </a:lnTo>
                <a:lnTo>
                  <a:pt x="370201" y="1083205"/>
                </a:lnTo>
                <a:lnTo>
                  <a:pt x="369672" y="1098021"/>
                </a:lnTo>
                <a:lnTo>
                  <a:pt x="368879" y="1113367"/>
                </a:lnTo>
                <a:lnTo>
                  <a:pt x="368879" y="1128448"/>
                </a:lnTo>
                <a:lnTo>
                  <a:pt x="369143" y="1143794"/>
                </a:lnTo>
                <a:lnTo>
                  <a:pt x="370201" y="1159140"/>
                </a:lnTo>
                <a:lnTo>
                  <a:pt x="371523" y="1174750"/>
                </a:lnTo>
                <a:lnTo>
                  <a:pt x="372845" y="1190096"/>
                </a:lnTo>
                <a:lnTo>
                  <a:pt x="374961" y="1205971"/>
                </a:lnTo>
                <a:lnTo>
                  <a:pt x="377340" y="1221582"/>
                </a:lnTo>
                <a:lnTo>
                  <a:pt x="380249" y="1237721"/>
                </a:lnTo>
                <a:lnTo>
                  <a:pt x="383687" y="1253332"/>
                </a:lnTo>
                <a:lnTo>
                  <a:pt x="387124" y="1269471"/>
                </a:lnTo>
                <a:lnTo>
                  <a:pt x="391355" y="1285346"/>
                </a:lnTo>
                <a:lnTo>
                  <a:pt x="395850" y="1300957"/>
                </a:lnTo>
                <a:lnTo>
                  <a:pt x="400875" y="1316567"/>
                </a:lnTo>
                <a:lnTo>
                  <a:pt x="406163" y="1331648"/>
                </a:lnTo>
                <a:lnTo>
                  <a:pt x="411716" y="1347259"/>
                </a:lnTo>
                <a:lnTo>
                  <a:pt x="417798" y="1362075"/>
                </a:lnTo>
                <a:lnTo>
                  <a:pt x="423880" y="1376892"/>
                </a:lnTo>
                <a:lnTo>
                  <a:pt x="430755" y="1391709"/>
                </a:lnTo>
                <a:lnTo>
                  <a:pt x="437630" y="1406261"/>
                </a:lnTo>
                <a:lnTo>
                  <a:pt x="445034" y="1420548"/>
                </a:lnTo>
                <a:lnTo>
                  <a:pt x="452967" y="1434571"/>
                </a:lnTo>
                <a:lnTo>
                  <a:pt x="460900" y="1448330"/>
                </a:lnTo>
                <a:lnTo>
                  <a:pt x="469097" y="1462088"/>
                </a:lnTo>
                <a:lnTo>
                  <a:pt x="477823" y="1475582"/>
                </a:lnTo>
                <a:lnTo>
                  <a:pt x="486814" y="1488811"/>
                </a:lnTo>
                <a:lnTo>
                  <a:pt x="496069" y="1502040"/>
                </a:lnTo>
                <a:lnTo>
                  <a:pt x="505589" y="1515005"/>
                </a:lnTo>
                <a:lnTo>
                  <a:pt x="515637" y="1527176"/>
                </a:lnTo>
                <a:lnTo>
                  <a:pt x="525685" y="1539611"/>
                </a:lnTo>
                <a:lnTo>
                  <a:pt x="535733" y="1551782"/>
                </a:lnTo>
                <a:lnTo>
                  <a:pt x="546311" y="1563423"/>
                </a:lnTo>
                <a:lnTo>
                  <a:pt x="557417" y="1575065"/>
                </a:lnTo>
                <a:lnTo>
                  <a:pt x="568523" y="1586442"/>
                </a:lnTo>
                <a:lnTo>
                  <a:pt x="579893" y="1597555"/>
                </a:lnTo>
                <a:lnTo>
                  <a:pt x="591264" y="1608138"/>
                </a:lnTo>
                <a:lnTo>
                  <a:pt x="603163" y="1618457"/>
                </a:lnTo>
                <a:lnTo>
                  <a:pt x="615062" y="1628776"/>
                </a:lnTo>
                <a:lnTo>
                  <a:pt x="627490" y="1638830"/>
                </a:lnTo>
                <a:lnTo>
                  <a:pt x="639919" y="1648355"/>
                </a:lnTo>
                <a:lnTo>
                  <a:pt x="652347" y="1657615"/>
                </a:lnTo>
                <a:lnTo>
                  <a:pt x="665304" y="1666611"/>
                </a:lnTo>
                <a:lnTo>
                  <a:pt x="678261" y="1675342"/>
                </a:lnTo>
                <a:lnTo>
                  <a:pt x="691482" y="1683544"/>
                </a:lnTo>
                <a:lnTo>
                  <a:pt x="704968" y="1691482"/>
                </a:lnTo>
                <a:lnTo>
                  <a:pt x="718454" y="1699155"/>
                </a:lnTo>
                <a:lnTo>
                  <a:pt x="731940" y="1706828"/>
                </a:lnTo>
                <a:lnTo>
                  <a:pt x="745690" y="1713707"/>
                </a:lnTo>
                <a:lnTo>
                  <a:pt x="759441" y="1720057"/>
                </a:lnTo>
                <a:lnTo>
                  <a:pt x="773455" y="1726671"/>
                </a:lnTo>
                <a:lnTo>
                  <a:pt x="787734" y="1732492"/>
                </a:lnTo>
                <a:lnTo>
                  <a:pt x="801749" y="1738313"/>
                </a:lnTo>
                <a:lnTo>
                  <a:pt x="816293" y="1743605"/>
                </a:lnTo>
                <a:lnTo>
                  <a:pt x="830836" y="1748632"/>
                </a:lnTo>
                <a:lnTo>
                  <a:pt x="845380" y="1753130"/>
                </a:lnTo>
                <a:lnTo>
                  <a:pt x="859924" y="1757363"/>
                </a:lnTo>
                <a:lnTo>
                  <a:pt x="874732" y="1761067"/>
                </a:lnTo>
                <a:lnTo>
                  <a:pt x="889275" y="1764771"/>
                </a:lnTo>
                <a:lnTo>
                  <a:pt x="904348" y="1767946"/>
                </a:lnTo>
                <a:lnTo>
                  <a:pt x="918891" y="1770328"/>
                </a:lnTo>
                <a:lnTo>
                  <a:pt x="933699" y="1772709"/>
                </a:lnTo>
                <a:lnTo>
                  <a:pt x="948507" y="1774561"/>
                </a:lnTo>
                <a:lnTo>
                  <a:pt x="963580" y="1776413"/>
                </a:lnTo>
                <a:lnTo>
                  <a:pt x="978388" y="1777471"/>
                </a:lnTo>
                <a:lnTo>
                  <a:pt x="993196" y="1778265"/>
                </a:lnTo>
                <a:lnTo>
                  <a:pt x="1008268" y="1778530"/>
                </a:lnTo>
                <a:lnTo>
                  <a:pt x="1023341" y="1778530"/>
                </a:lnTo>
                <a:lnTo>
                  <a:pt x="1038149" y="1778265"/>
                </a:lnTo>
                <a:lnTo>
                  <a:pt x="1052957" y="1777471"/>
                </a:lnTo>
                <a:lnTo>
                  <a:pt x="1067765" y="1776149"/>
                </a:lnTo>
                <a:lnTo>
                  <a:pt x="1083102" y="1774296"/>
                </a:lnTo>
                <a:lnTo>
                  <a:pt x="1097910" y="1772444"/>
                </a:lnTo>
                <a:lnTo>
                  <a:pt x="1112718" y="1769799"/>
                </a:lnTo>
                <a:lnTo>
                  <a:pt x="1127262" y="1767153"/>
                </a:lnTo>
                <a:lnTo>
                  <a:pt x="1142070" y="1763713"/>
                </a:lnTo>
                <a:lnTo>
                  <a:pt x="1156349" y="1760273"/>
                </a:lnTo>
                <a:lnTo>
                  <a:pt x="1170364" y="1756040"/>
                </a:lnTo>
                <a:lnTo>
                  <a:pt x="1184114" y="1751807"/>
                </a:lnTo>
                <a:lnTo>
                  <a:pt x="1197600" y="1747044"/>
                </a:lnTo>
                <a:lnTo>
                  <a:pt x="1210821" y="1742017"/>
                </a:lnTo>
                <a:lnTo>
                  <a:pt x="1224043" y="1736726"/>
                </a:lnTo>
                <a:lnTo>
                  <a:pt x="1236735" y="1731169"/>
                </a:lnTo>
                <a:lnTo>
                  <a:pt x="1249428" y="1725084"/>
                </a:lnTo>
                <a:lnTo>
                  <a:pt x="1261856" y="1718734"/>
                </a:lnTo>
                <a:lnTo>
                  <a:pt x="1274020" y="1712119"/>
                </a:lnTo>
                <a:lnTo>
                  <a:pt x="1285655" y="1704976"/>
                </a:lnTo>
                <a:lnTo>
                  <a:pt x="1297554" y="1697832"/>
                </a:lnTo>
                <a:lnTo>
                  <a:pt x="1308660" y="1690423"/>
                </a:lnTo>
                <a:lnTo>
                  <a:pt x="1320031" y="1682486"/>
                </a:lnTo>
                <a:lnTo>
                  <a:pt x="1330608" y="1674284"/>
                </a:lnTo>
                <a:lnTo>
                  <a:pt x="1340920" y="1666082"/>
                </a:lnTo>
                <a:lnTo>
                  <a:pt x="1350969" y="1657615"/>
                </a:lnTo>
                <a:lnTo>
                  <a:pt x="1361017" y="1648884"/>
                </a:lnTo>
                <a:lnTo>
                  <a:pt x="1370801" y="1639888"/>
                </a:lnTo>
                <a:lnTo>
                  <a:pt x="1380056" y="1630628"/>
                </a:lnTo>
                <a:lnTo>
                  <a:pt x="1389047" y="1621103"/>
                </a:lnTo>
                <a:lnTo>
                  <a:pt x="1398037" y="1611313"/>
                </a:lnTo>
                <a:lnTo>
                  <a:pt x="1406499" y="1601259"/>
                </a:lnTo>
                <a:lnTo>
                  <a:pt x="1414696" y="1590940"/>
                </a:lnTo>
                <a:lnTo>
                  <a:pt x="1422629" y="1580621"/>
                </a:lnTo>
                <a:lnTo>
                  <a:pt x="1430562" y="1570303"/>
                </a:lnTo>
                <a:lnTo>
                  <a:pt x="1437702" y="1559190"/>
                </a:lnTo>
                <a:lnTo>
                  <a:pt x="1445106" y="1548342"/>
                </a:lnTo>
                <a:lnTo>
                  <a:pt x="1451716" y="1536965"/>
                </a:lnTo>
                <a:lnTo>
                  <a:pt x="1458591" y="1525853"/>
                </a:lnTo>
                <a:lnTo>
                  <a:pt x="1464673" y="1514211"/>
                </a:lnTo>
                <a:lnTo>
                  <a:pt x="1470755" y="1502834"/>
                </a:lnTo>
                <a:lnTo>
                  <a:pt x="1476308" y="1490928"/>
                </a:lnTo>
                <a:lnTo>
                  <a:pt x="1481597" y="1479286"/>
                </a:lnTo>
                <a:lnTo>
                  <a:pt x="1486621" y="1467115"/>
                </a:lnTo>
                <a:lnTo>
                  <a:pt x="1491381" y="1454680"/>
                </a:lnTo>
                <a:lnTo>
                  <a:pt x="1495876" y="1442773"/>
                </a:lnTo>
                <a:lnTo>
                  <a:pt x="1500107" y="1430073"/>
                </a:lnTo>
                <a:lnTo>
                  <a:pt x="1503809" y="1417373"/>
                </a:lnTo>
                <a:lnTo>
                  <a:pt x="1507511" y="1404673"/>
                </a:lnTo>
                <a:lnTo>
                  <a:pt x="1510420" y="1391973"/>
                </a:lnTo>
                <a:lnTo>
                  <a:pt x="1513593" y="1379009"/>
                </a:lnTo>
                <a:lnTo>
                  <a:pt x="1516237" y="1366044"/>
                </a:lnTo>
                <a:lnTo>
                  <a:pt x="1518617" y="1352815"/>
                </a:lnTo>
                <a:lnTo>
                  <a:pt x="1520732" y="1339586"/>
                </a:lnTo>
                <a:lnTo>
                  <a:pt x="1522319" y="1326092"/>
                </a:lnTo>
                <a:lnTo>
                  <a:pt x="1523641" y="1312598"/>
                </a:lnTo>
                <a:lnTo>
                  <a:pt x="1524434" y="1299105"/>
                </a:lnTo>
                <a:lnTo>
                  <a:pt x="1525492" y="1285611"/>
                </a:lnTo>
                <a:lnTo>
                  <a:pt x="1526021" y="1272117"/>
                </a:lnTo>
                <a:lnTo>
                  <a:pt x="1526021" y="1258623"/>
                </a:lnTo>
                <a:lnTo>
                  <a:pt x="1525757" y="1244865"/>
                </a:lnTo>
                <a:lnTo>
                  <a:pt x="1525228" y="1231107"/>
                </a:lnTo>
                <a:lnTo>
                  <a:pt x="1524170" y="1217348"/>
                </a:lnTo>
                <a:lnTo>
                  <a:pt x="1523112" y="1203325"/>
                </a:lnTo>
                <a:lnTo>
                  <a:pt x="1521790" y="1189302"/>
                </a:lnTo>
                <a:lnTo>
                  <a:pt x="1519675" y="1175544"/>
                </a:lnTo>
                <a:lnTo>
                  <a:pt x="1517559" y="1161521"/>
                </a:lnTo>
                <a:lnTo>
                  <a:pt x="1514915" y="1147498"/>
                </a:lnTo>
                <a:lnTo>
                  <a:pt x="1512271" y="1133211"/>
                </a:lnTo>
                <a:lnTo>
                  <a:pt x="1509097" y="1119188"/>
                </a:lnTo>
                <a:lnTo>
                  <a:pt x="1505395" y="1104900"/>
                </a:lnTo>
                <a:lnTo>
                  <a:pt x="1501429" y="1090877"/>
                </a:lnTo>
                <a:lnTo>
                  <a:pt x="1497198" y="1076855"/>
                </a:lnTo>
                <a:lnTo>
                  <a:pt x="1492703" y="1063096"/>
                </a:lnTo>
                <a:lnTo>
                  <a:pt x="1487943" y="1049338"/>
                </a:lnTo>
                <a:lnTo>
                  <a:pt x="1482919" y="1035580"/>
                </a:lnTo>
                <a:lnTo>
                  <a:pt x="1477630" y="1022350"/>
                </a:lnTo>
                <a:lnTo>
                  <a:pt x="1472077" y="1008857"/>
                </a:lnTo>
                <a:lnTo>
                  <a:pt x="1466260" y="995892"/>
                </a:lnTo>
                <a:lnTo>
                  <a:pt x="1460178" y="982927"/>
                </a:lnTo>
                <a:lnTo>
                  <a:pt x="1453832" y="969963"/>
                </a:lnTo>
                <a:lnTo>
                  <a:pt x="1446957" y="957527"/>
                </a:lnTo>
                <a:lnTo>
                  <a:pt x="1440346" y="945092"/>
                </a:lnTo>
                <a:lnTo>
                  <a:pt x="1432942" y="932657"/>
                </a:lnTo>
                <a:lnTo>
                  <a:pt x="1425802" y="920486"/>
                </a:lnTo>
                <a:lnTo>
                  <a:pt x="1418134" y="908844"/>
                </a:lnTo>
                <a:lnTo>
                  <a:pt x="1410201" y="896938"/>
                </a:lnTo>
                <a:lnTo>
                  <a:pt x="1402268" y="885561"/>
                </a:lnTo>
                <a:lnTo>
                  <a:pt x="1398566" y="880534"/>
                </a:lnTo>
                <a:lnTo>
                  <a:pt x="1394335" y="875242"/>
                </a:lnTo>
                <a:lnTo>
                  <a:pt x="1386402" y="864923"/>
                </a:lnTo>
                <a:lnTo>
                  <a:pt x="1572032" y="679450"/>
                </a:lnTo>
                <a:lnTo>
                  <a:pt x="1584724" y="694531"/>
                </a:lnTo>
                <a:lnTo>
                  <a:pt x="1596624" y="709877"/>
                </a:lnTo>
                <a:lnTo>
                  <a:pt x="1608787" y="725752"/>
                </a:lnTo>
                <a:lnTo>
                  <a:pt x="1620422" y="741627"/>
                </a:lnTo>
                <a:lnTo>
                  <a:pt x="1632850" y="759090"/>
                </a:lnTo>
                <a:lnTo>
                  <a:pt x="1644750" y="776817"/>
                </a:lnTo>
                <a:lnTo>
                  <a:pt x="1656120" y="794809"/>
                </a:lnTo>
                <a:lnTo>
                  <a:pt x="1667755" y="812800"/>
                </a:lnTo>
                <a:lnTo>
                  <a:pt x="1678332" y="831321"/>
                </a:lnTo>
                <a:lnTo>
                  <a:pt x="1688909" y="850107"/>
                </a:lnTo>
                <a:lnTo>
                  <a:pt x="1699222" y="869157"/>
                </a:lnTo>
                <a:lnTo>
                  <a:pt x="1709006" y="888207"/>
                </a:lnTo>
                <a:lnTo>
                  <a:pt x="1718525" y="908050"/>
                </a:lnTo>
                <a:lnTo>
                  <a:pt x="1727781" y="927629"/>
                </a:lnTo>
                <a:lnTo>
                  <a:pt x="1736507" y="947473"/>
                </a:lnTo>
                <a:lnTo>
                  <a:pt x="1744704" y="967846"/>
                </a:lnTo>
                <a:lnTo>
                  <a:pt x="1752373" y="988219"/>
                </a:lnTo>
                <a:lnTo>
                  <a:pt x="1760041" y="1009121"/>
                </a:lnTo>
                <a:lnTo>
                  <a:pt x="1767181" y="1030023"/>
                </a:lnTo>
                <a:lnTo>
                  <a:pt x="1773792" y="1051190"/>
                </a:lnTo>
                <a:lnTo>
                  <a:pt x="1779873" y="1072886"/>
                </a:lnTo>
                <a:lnTo>
                  <a:pt x="1785955" y="1094052"/>
                </a:lnTo>
                <a:lnTo>
                  <a:pt x="1790979" y="1115748"/>
                </a:lnTo>
                <a:lnTo>
                  <a:pt x="1795739" y="1137180"/>
                </a:lnTo>
                <a:lnTo>
                  <a:pt x="1799970" y="1158611"/>
                </a:lnTo>
                <a:lnTo>
                  <a:pt x="1803936" y="1179777"/>
                </a:lnTo>
                <a:lnTo>
                  <a:pt x="1806845" y="1201209"/>
                </a:lnTo>
                <a:lnTo>
                  <a:pt x="1809754" y="1222640"/>
                </a:lnTo>
                <a:lnTo>
                  <a:pt x="1811869" y="1243542"/>
                </a:lnTo>
                <a:lnTo>
                  <a:pt x="1813985" y="1264709"/>
                </a:lnTo>
                <a:lnTo>
                  <a:pt x="1815042" y="1285611"/>
                </a:lnTo>
                <a:lnTo>
                  <a:pt x="1815836" y="1306778"/>
                </a:lnTo>
                <a:lnTo>
                  <a:pt x="1816100" y="1327680"/>
                </a:lnTo>
                <a:lnTo>
                  <a:pt x="1816100" y="1348317"/>
                </a:lnTo>
                <a:lnTo>
                  <a:pt x="1815571" y="1369219"/>
                </a:lnTo>
                <a:lnTo>
                  <a:pt x="1814514" y="1389592"/>
                </a:lnTo>
                <a:lnTo>
                  <a:pt x="1812927" y="1410494"/>
                </a:lnTo>
                <a:lnTo>
                  <a:pt x="1810812" y="1431132"/>
                </a:lnTo>
                <a:lnTo>
                  <a:pt x="1808432" y="1451769"/>
                </a:lnTo>
                <a:lnTo>
                  <a:pt x="1805523" y="1472142"/>
                </a:lnTo>
                <a:lnTo>
                  <a:pt x="1801821" y="1492515"/>
                </a:lnTo>
                <a:lnTo>
                  <a:pt x="1797855" y="1512623"/>
                </a:lnTo>
                <a:lnTo>
                  <a:pt x="1793359" y="1532467"/>
                </a:lnTo>
                <a:lnTo>
                  <a:pt x="1788600" y="1552576"/>
                </a:lnTo>
                <a:lnTo>
                  <a:pt x="1783311" y="1572155"/>
                </a:lnTo>
                <a:lnTo>
                  <a:pt x="1777758" y="1591469"/>
                </a:lnTo>
                <a:lnTo>
                  <a:pt x="1771147" y="1611048"/>
                </a:lnTo>
                <a:lnTo>
                  <a:pt x="1764801" y="1630098"/>
                </a:lnTo>
                <a:lnTo>
                  <a:pt x="1757397" y="1648884"/>
                </a:lnTo>
                <a:lnTo>
                  <a:pt x="1749993" y="1667669"/>
                </a:lnTo>
                <a:lnTo>
                  <a:pt x="1741796" y="1685926"/>
                </a:lnTo>
                <a:lnTo>
                  <a:pt x="1733334" y="1704182"/>
                </a:lnTo>
                <a:lnTo>
                  <a:pt x="1724343" y="1722703"/>
                </a:lnTo>
                <a:lnTo>
                  <a:pt x="1714559" y="1740694"/>
                </a:lnTo>
                <a:lnTo>
                  <a:pt x="1704775" y="1758686"/>
                </a:lnTo>
                <a:lnTo>
                  <a:pt x="1694198" y="1776413"/>
                </a:lnTo>
                <a:lnTo>
                  <a:pt x="1683092" y="1793876"/>
                </a:lnTo>
                <a:lnTo>
                  <a:pt x="1671721" y="1810544"/>
                </a:lnTo>
                <a:lnTo>
                  <a:pt x="1659822" y="1827478"/>
                </a:lnTo>
                <a:lnTo>
                  <a:pt x="1647394" y="1844146"/>
                </a:lnTo>
                <a:lnTo>
                  <a:pt x="1634966" y="1860021"/>
                </a:lnTo>
                <a:lnTo>
                  <a:pt x="1621744" y="1875896"/>
                </a:lnTo>
                <a:lnTo>
                  <a:pt x="1608258" y="1891242"/>
                </a:lnTo>
                <a:lnTo>
                  <a:pt x="1594244" y="1906324"/>
                </a:lnTo>
                <a:lnTo>
                  <a:pt x="1579436" y="1921140"/>
                </a:lnTo>
                <a:lnTo>
                  <a:pt x="1564628" y="1935692"/>
                </a:lnTo>
                <a:lnTo>
                  <a:pt x="1549291" y="1949715"/>
                </a:lnTo>
                <a:lnTo>
                  <a:pt x="1533425" y="1963209"/>
                </a:lnTo>
                <a:lnTo>
                  <a:pt x="1517030" y="1976703"/>
                </a:lnTo>
                <a:lnTo>
                  <a:pt x="1500107" y="1989667"/>
                </a:lnTo>
                <a:lnTo>
                  <a:pt x="1482390" y="2002367"/>
                </a:lnTo>
                <a:lnTo>
                  <a:pt x="1464673" y="2014803"/>
                </a:lnTo>
                <a:lnTo>
                  <a:pt x="1446428" y="2026709"/>
                </a:lnTo>
                <a:lnTo>
                  <a:pt x="1427653" y="2037821"/>
                </a:lnTo>
                <a:lnTo>
                  <a:pt x="1408614" y="2048669"/>
                </a:lnTo>
                <a:lnTo>
                  <a:pt x="1389047" y="2059253"/>
                </a:lnTo>
                <a:lnTo>
                  <a:pt x="1368950" y="2069042"/>
                </a:lnTo>
                <a:lnTo>
                  <a:pt x="1348589" y="2078303"/>
                </a:lnTo>
                <a:lnTo>
                  <a:pt x="1327699" y="2087034"/>
                </a:lnTo>
                <a:lnTo>
                  <a:pt x="1306809" y="2095501"/>
                </a:lnTo>
                <a:lnTo>
                  <a:pt x="1285126" y="2102909"/>
                </a:lnTo>
                <a:lnTo>
                  <a:pt x="1263178" y="2110317"/>
                </a:lnTo>
                <a:lnTo>
                  <a:pt x="1240966" y="2116667"/>
                </a:lnTo>
                <a:lnTo>
                  <a:pt x="1218225" y="2123017"/>
                </a:lnTo>
                <a:lnTo>
                  <a:pt x="1206590" y="2125663"/>
                </a:lnTo>
                <a:lnTo>
                  <a:pt x="1194691" y="2128309"/>
                </a:lnTo>
                <a:lnTo>
                  <a:pt x="1183056" y="2130690"/>
                </a:lnTo>
                <a:lnTo>
                  <a:pt x="1171157" y="2133072"/>
                </a:lnTo>
                <a:lnTo>
                  <a:pt x="1159258" y="2135188"/>
                </a:lnTo>
                <a:lnTo>
                  <a:pt x="1147358" y="2137305"/>
                </a:lnTo>
                <a:lnTo>
                  <a:pt x="1135459" y="2139157"/>
                </a:lnTo>
                <a:lnTo>
                  <a:pt x="1123824" y="2141009"/>
                </a:lnTo>
                <a:lnTo>
                  <a:pt x="1111660" y="2142332"/>
                </a:lnTo>
                <a:lnTo>
                  <a:pt x="1099761" y="2143390"/>
                </a:lnTo>
                <a:lnTo>
                  <a:pt x="1075962" y="2145772"/>
                </a:lnTo>
                <a:lnTo>
                  <a:pt x="1052164" y="2147094"/>
                </a:lnTo>
                <a:lnTo>
                  <a:pt x="1028365" y="2147888"/>
                </a:lnTo>
                <a:lnTo>
                  <a:pt x="1004038" y="2147888"/>
                </a:lnTo>
                <a:lnTo>
                  <a:pt x="980239" y="2147359"/>
                </a:lnTo>
                <a:lnTo>
                  <a:pt x="956440" y="2146301"/>
                </a:lnTo>
                <a:lnTo>
                  <a:pt x="932642" y="2144449"/>
                </a:lnTo>
                <a:lnTo>
                  <a:pt x="908843" y="2142067"/>
                </a:lnTo>
                <a:lnTo>
                  <a:pt x="884780" y="2138892"/>
                </a:lnTo>
                <a:lnTo>
                  <a:pt x="860981" y="2135188"/>
                </a:lnTo>
                <a:lnTo>
                  <a:pt x="837183" y="2130690"/>
                </a:lnTo>
                <a:lnTo>
                  <a:pt x="813384" y="2125663"/>
                </a:lnTo>
                <a:lnTo>
                  <a:pt x="789057" y="2120107"/>
                </a:lnTo>
                <a:lnTo>
                  <a:pt x="765522" y="2114022"/>
                </a:lnTo>
                <a:lnTo>
                  <a:pt x="741724" y="2106878"/>
                </a:lnTo>
                <a:lnTo>
                  <a:pt x="718190" y="2099734"/>
                </a:lnTo>
                <a:lnTo>
                  <a:pt x="694920" y="2091532"/>
                </a:lnTo>
                <a:lnTo>
                  <a:pt x="671650" y="2082801"/>
                </a:lnTo>
                <a:lnTo>
                  <a:pt x="648645" y="2073276"/>
                </a:lnTo>
                <a:lnTo>
                  <a:pt x="625904" y="2063486"/>
                </a:lnTo>
                <a:lnTo>
                  <a:pt x="603163" y="2052903"/>
                </a:lnTo>
                <a:lnTo>
                  <a:pt x="580686" y="2042055"/>
                </a:lnTo>
                <a:lnTo>
                  <a:pt x="558474" y="2030149"/>
                </a:lnTo>
                <a:lnTo>
                  <a:pt x="536527" y="2018242"/>
                </a:lnTo>
                <a:lnTo>
                  <a:pt x="514844" y="2005542"/>
                </a:lnTo>
                <a:lnTo>
                  <a:pt x="493425" y="1992313"/>
                </a:lnTo>
                <a:lnTo>
                  <a:pt x="472270" y="1978555"/>
                </a:lnTo>
                <a:lnTo>
                  <a:pt x="451116" y="1964003"/>
                </a:lnTo>
                <a:lnTo>
                  <a:pt x="430491" y="1949186"/>
                </a:lnTo>
                <a:lnTo>
                  <a:pt x="410130" y="1933576"/>
                </a:lnTo>
                <a:lnTo>
                  <a:pt x="390033" y="1917701"/>
                </a:lnTo>
                <a:lnTo>
                  <a:pt x="370465" y="1901296"/>
                </a:lnTo>
                <a:lnTo>
                  <a:pt x="351162" y="1884099"/>
                </a:lnTo>
                <a:lnTo>
                  <a:pt x="332123" y="1867165"/>
                </a:lnTo>
                <a:lnTo>
                  <a:pt x="313613" y="1849174"/>
                </a:lnTo>
                <a:lnTo>
                  <a:pt x="295632" y="1830917"/>
                </a:lnTo>
                <a:lnTo>
                  <a:pt x="278179" y="1812132"/>
                </a:lnTo>
                <a:lnTo>
                  <a:pt x="260727" y="1792553"/>
                </a:lnTo>
                <a:lnTo>
                  <a:pt x="243804" y="1772974"/>
                </a:lnTo>
                <a:lnTo>
                  <a:pt x="227409" y="1753130"/>
                </a:lnTo>
                <a:lnTo>
                  <a:pt x="211543" y="1732492"/>
                </a:lnTo>
                <a:lnTo>
                  <a:pt x="196206" y="1711590"/>
                </a:lnTo>
                <a:lnTo>
                  <a:pt x="181134" y="1690159"/>
                </a:lnTo>
                <a:lnTo>
                  <a:pt x="166590" y="1668463"/>
                </a:lnTo>
                <a:lnTo>
                  <a:pt x="152840" y="1646503"/>
                </a:lnTo>
                <a:lnTo>
                  <a:pt x="139354" y="1624542"/>
                </a:lnTo>
                <a:lnTo>
                  <a:pt x="126397" y="1601788"/>
                </a:lnTo>
                <a:lnTo>
                  <a:pt x="114498" y="1578505"/>
                </a:lnTo>
                <a:lnTo>
                  <a:pt x="102598" y="1555221"/>
                </a:lnTo>
                <a:lnTo>
                  <a:pt x="91492" y="1531673"/>
                </a:lnTo>
                <a:lnTo>
                  <a:pt x="80915" y="1507861"/>
                </a:lnTo>
                <a:lnTo>
                  <a:pt x="70867" y="1483784"/>
                </a:lnTo>
                <a:lnTo>
                  <a:pt x="61612" y="1458913"/>
                </a:lnTo>
                <a:lnTo>
                  <a:pt x="57117" y="1446742"/>
                </a:lnTo>
                <a:lnTo>
                  <a:pt x="52886" y="1434307"/>
                </a:lnTo>
                <a:lnTo>
                  <a:pt x="48655" y="1421871"/>
                </a:lnTo>
                <a:lnTo>
                  <a:pt x="44688" y="1409171"/>
                </a:lnTo>
                <a:lnTo>
                  <a:pt x="40986" y="1396736"/>
                </a:lnTo>
                <a:lnTo>
                  <a:pt x="37284" y="1384036"/>
                </a:lnTo>
                <a:lnTo>
                  <a:pt x="33582" y="1371071"/>
                </a:lnTo>
                <a:lnTo>
                  <a:pt x="30409" y="1358371"/>
                </a:lnTo>
                <a:lnTo>
                  <a:pt x="27236" y="1345407"/>
                </a:lnTo>
                <a:lnTo>
                  <a:pt x="24063" y="1332707"/>
                </a:lnTo>
                <a:lnTo>
                  <a:pt x="21154" y="1319742"/>
                </a:lnTo>
                <a:lnTo>
                  <a:pt x="18774" y="1306513"/>
                </a:lnTo>
                <a:lnTo>
                  <a:pt x="16130" y="1293548"/>
                </a:lnTo>
                <a:lnTo>
                  <a:pt x="14015" y="1280848"/>
                </a:lnTo>
                <a:lnTo>
                  <a:pt x="11635" y="1268148"/>
                </a:lnTo>
                <a:lnTo>
                  <a:pt x="9784" y="1255448"/>
                </a:lnTo>
                <a:lnTo>
                  <a:pt x="7933" y="1242484"/>
                </a:lnTo>
                <a:lnTo>
                  <a:pt x="6346" y="1229784"/>
                </a:lnTo>
                <a:lnTo>
                  <a:pt x="3702" y="1204648"/>
                </a:lnTo>
                <a:lnTo>
                  <a:pt x="1851" y="1179248"/>
                </a:lnTo>
                <a:lnTo>
                  <a:pt x="529" y="1154642"/>
                </a:lnTo>
                <a:lnTo>
                  <a:pt x="0" y="1129507"/>
                </a:lnTo>
                <a:lnTo>
                  <a:pt x="0" y="1105165"/>
                </a:lnTo>
                <a:lnTo>
                  <a:pt x="793" y="1080823"/>
                </a:lnTo>
                <a:lnTo>
                  <a:pt x="1851" y="1056217"/>
                </a:lnTo>
                <a:lnTo>
                  <a:pt x="4231" y="1032405"/>
                </a:lnTo>
                <a:lnTo>
                  <a:pt x="6611" y="1008592"/>
                </a:lnTo>
                <a:lnTo>
                  <a:pt x="9784" y="985044"/>
                </a:lnTo>
                <a:lnTo>
                  <a:pt x="13750" y="961496"/>
                </a:lnTo>
                <a:lnTo>
                  <a:pt x="18245" y="938477"/>
                </a:lnTo>
                <a:lnTo>
                  <a:pt x="23270" y="915723"/>
                </a:lnTo>
                <a:lnTo>
                  <a:pt x="28823" y="894027"/>
                </a:lnTo>
                <a:lnTo>
                  <a:pt x="34905" y="872067"/>
                </a:lnTo>
                <a:lnTo>
                  <a:pt x="41515" y="850636"/>
                </a:lnTo>
                <a:lnTo>
                  <a:pt x="48655" y="829734"/>
                </a:lnTo>
                <a:lnTo>
                  <a:pt x="56323" y="808567"/>
                </a:lnTo>
                <a:lnTo>
                  <a:pt x="64785" y="787929"/>
                </a:lnTo>
                <a:lnTo>
                  <a:pt x="73511" y="767821"/>
                </a:lnTo>
                <a:lnTo>
                  <a:pt x="82766" y="747977"/>
                </a:lnTo>
                <a:lnTo>
                  <a:pt x="92550" y="728398"/>
                </a:lnTo>
                <a:lnTo>
                  <a:pt x="102598" y="709084"/>
                </a:lnTo>
                <a:lnTo>
                  <a:pt x="113704" y="690298"/>
                </a:lnTo>
                <a:lnTo>
                  <a:pt x="124810" y="671777"/>
                </a:lnTo>
                <a:lnTo>
                  <a:pt x="136181" y="653521"/>
                </a:lnTo>
                <a:lnTo>
                  <a:pt x="148345" y="635794"/>
                </a:lnTo>
                <a:lnTo>
                  <a:pt x="161037" y="618331"/>
                </a:lnTo>
                <a:lnTo>
                  <a:pt x="174259" y="601398"/>
                </a:lnTo>
                <a:lnTo>
                  <a:pt x="187480" y="585259"/>
                </a:lnTo>
                <a:lnTo>
                  <a:pt x="200966" y="569384"/>
                </a:lnTo>
                <a:lnTo>
                  <a:pt x="214981" y="553773"/>
                </a:lnTo>
                <a:lnTo>
                  <a:pt x="229260" y="538956"/>
                </a:lnTo>
                <a:lnTo>
                  <a:pt x="243804" y="524404"/>
                </a:lnTo>
                <a:lnTo>
                  <a:pt x="258876" y="510117"/>
                </a:lnTo>
                <a:lnTo>
                  <a:pt x="274477" y="496359"/>
                </a:lnTo>
                <a:lnTo>
                  <a:pt x="290343" y="483129"/>
                </a:lnTo>
                <a:lnTo>
                  <a:pt x="306738" y="470165"/>
                </a:lnTo>
                <a:lnTo>
                  <a:pt x="323132" y="457465"/>
                </a:lnTo>
                <a:lnTo>
                  <a:pt x="340056" y="445294"/>
                </a:lnTo>
                <a:lnTo>
                  <a:pt x="357508" y="433917"/>
                </a:lnTo>
                <a:lnTo>
                  <a:pt x="374961" y="422540"/>
                </a:lnTo>
                <a:lnTo>
                  <a:pt x="392942" y="411956"/>
                </a:lnTo>
                <a:lnTo>
                  <a:pt x="411187" y="401902"/>
                </a:lnTo>
                <a:lnTo>
                  <a:pt x="429697" y="392113"/>
                </a:lnTo>
                <a:lnTo>
                  <a:pt x="447943" y="383117"/>
                </a:lnTo>
                <a:lnTo>
                  <a:pt x="466717" y="374386"/>
                </a:lnTo>
                <a:lnTo>
                  <a:pt x="485492" y="366183"/>
                </a:lnTo>
                <a:lnTo>
                  <a:pt x="504795" y="358511"/>
                </a:lnTo>
                <a:lnTo>
                  <a:pt x="524099" y="351631"/>
                </a:lnTo>
                <a:lnTo>
                  <a:pt x="543931" y="344752"/>
                </a:lnTo>
                <a:lnTo>
                  <a:pt x="564027" y="338667"/>
                </a:lnTo>
                <a:lnTo>
                  <a:pt x="584388" y="333111"/>
                </a:lnTo>
                <a:lnTo>
                  <a:pt x="604749" y="327819"/>
                </a:lnTo>
                <a:lnTo>
                  <a:pt x="625639" y="323321"/>
                </a:lnTo>
                <a:lnTo>
                  <a:pt x="646529" y="319088"/>
                </a:lnTo>
                <a:lnTo>
                  <a:pt x="667684" y="315383"/>
                </a:lnTo>
                <a:lnTo>
                  <a:pt x="689367" y="312208"/>
                </a:lnTo>
                <a:lnTo>
                  <a:pt x="710786" y="309563"/>
                </a:lnTo>
                <a:lnTo>
                  <a:pt x="732733" y="307446"/>
                </a:lnTo>
                <a:lnTo>
                  <a:pt x="754681" y="306123"/>
                </a:lnTo>
                <a:lnTo>
                  <a:pt x="776364" y="305065"/>
                </a:lnTo>
                <a:lnTo>
                  <a:pt x="797783" y="304800"/>
                </a:lnTo>
                <a:close/>
                <a:moveTo>
                  <a:pt x="1971872" y="292100"/>
                </a:moveTo>
                <a:lnTo>
                  <a:pt x="2122487" y="334433"/>
                </a:lnTo>
                <a:lnTo>
                  <a:pt x="1869877" y="587375"/>
                </a:lnTo>
                <a:lnTo>
                  <a:pt x="1719262" y="545042"/>
                </a:lnTo>
                <a:lnTo>
                  <a:pt x="1971872" y="292100"/>
                </a:lnTo>
                <a:close/>
                <a:moveTo>
                  <a:pt x="1898928" y="190500"/>
                </a:moveTo>
                <a:lnTo>
                  <a:pt x="1903425" y="190765"/>
                </a:lnTo>
                <a:lnTo>
                  <a:pt x="1907921" y="191560"/>
                </a:lnTo>
                <a:lnTo>
                  <a:pt x="1912418" y="192355"/>
                </a:lnTo>
                <a:lnTo>
                  <a:pt x="1916650" y="194209"/>
                </a:lnTo>
                <a:lnTo>
                  <a:pt x="1920882" y="196064"/>
                </a:lnTo>
                <a:lnTo>
                  <a:pt x="1925114" y="198183"/>
                </a:lnTo>
                <a:lnTo>
                  <a:pt x="1928818" y="201098"/>
                </a:lnTo>
                <a:lnTo>
                  <a:pt x="1932521" y="204542"/>
                </a:lnTo>
                <a:lnTo>
                  <a:pt x="1935695" y="208251"/>
                </a:lnTo>
                <a:lnTo>
                  <a:pt x="1938604" y="211696"/>
                </a:lnTo>
                <a:lnTo>
                  <a:pt x="1940985" y="215670"/>
                </a:lnTo>
                <a:lnTo>
                  <a:pt x="1942837" y="219909"/>
                </a:lnTo>
                <a:lnTo>
                  <a:pt x="1944159" y="224413"/>
                </a:lnTo>
                <a:lnTo>
                  <a:pt x="1945482" y="228917"/>
                </a:lnTo>
                <a:lnTo>
                  <a:pt x="1946011" y="233156"/>
                </a:lnTo>
                <a:lnTo>
                  <a:pt x="1946275" y="237925"/>
                </a:lnTo>
                <a:lnTo>
                  <a:pt x="1946011" y="242430"/>
                </a:lnTo>
                <a:lnTo>
                  <a:pt x="1945482" y="246934"/>
                </a:lnTo>
                <a:lnTo>
                  <a:pt x="1944159" y="251173"/>
                </a:lnTo>
                <a:lnTo>
                  <a:pt x="1942837" y="255677"/>
                </a:lnTo>
                <a:lnTo>
                  <a:pt x="1940985" y="259916"/>
                </a:lnTo>
                <a:lnTo>
                  <a:pt x="1938604" y="263890"/>
                </a:lnTo>
                <a:lnTo>
                  <a:pt x="1935695" y="267864"/>
                </a:lnTo>
                <a:lnTo>
                  <a:pt x="1932521" y="271044"/>
                </a:lnTo>
                <a:lnTo>
                  <a:pt x="1064661" y="1140336"/>
                </a:lnTo>
                <a:lnTo>
                  <a:pt x="1061222" y="1143515"/>
                </a:lnTo>
                <a:lnTo>
                  <a:pt x="1057255" y="1146430"/>
                </a:lnTo>
                <a:lnTo>
                  <a:pt x="1053287" y="1148814"/>
                </a:lnTo>
                <a:lnTo>
                  <a:pt x="1049055" y="1150934"/>
                </a:lnTo>
                <a:lnTo>
                  <a:pt x="1044558" y="1152259"/>
                </a:lnTo>
                <a:lnTo>
                  <a:pt x="1040326" y="1153318"/>
                </a:lnTo>
                <a:lnTo>
                  <a:pt x="1035829" y="1153848"/>
                </a:lnTo>
                <a:lnTo>
                  <a:pt x="1031597" y="1154113"/>
                </a:lnTo>
                <a:lnTo>
                  <a:pt x="1026571" y="1153848"/>
                </a:lnTo>
                <a:lnTo>
                  <a:pt x="1022075" y="1153318"/>
                </a:lnTo>
                <a:lnTo>
                  <a:pt x="1018107" y="1152259"/>
                </a:lnTo>
                <a:lnTo>
                  <a:pt x="1013610" y="1150934"/>
                </a:lnTo>
                <a:lnTo>
                  <a:pt x="1009378" y="1148814"/>
                </a:lnTo>
                <a:lnTo>
                  <a:pt x="1005411" y="1146430"/>
                </a:lnTo>
                <a:lnTo>
                  <a:pt x="1001443" y="1143515"/>
                </a:lnTo>
                <a:lnTo>
                  <a:pt x="998004" y="1140336"/>
                </a:lnTo>
                <a:lnTo>
                  <a:pt x="994566" y="1136892"/>
                </a:lnTo>
                <a:lnTo>
                  <a:pt x="991921" y="1132917"/>
                </a:lnTo>
                <a:lnTo>
                  <a:pt x="989540" y="1128943"/>
                </a:lnTo>
                <a:lnTo>
                  <a:pt x="987688" y="1124704"/>
                </a:lnTo>
                <a:lnTo>
                  <a:pt x="986101" y="1120465"/>
                </a:lnTo>
                <a:lnTo>
                  <a:pt x="985043" y="1115961"/>
                </a:lnTo>
                <a:lnTo>
                  <a:pt x="984250" y="1111457"/>
                </a:lnTo>
                <a:lnTo>
                  <a:pt x="984250" y="1106953"/>
                </a:lnTo>
                <a:lnTo>
                  <a:pt x="984250" y="1102448"/>
                </a:lnTo>
                <a:lnTo>
                  <a:pt x="985043" y="1097944"/>
                </a:lnTo>
                <a:lnTo>
                  <a:pt x="986101" y="1093440"/>
                </a:lnTo>
                <a:lnTo>
                  <a:pt x="987688" y="1089201"/>
                </a:lnTo>
                <a:lnTo>
                  <a:pt x="989540" y="1084962"/>
                </a:lnTo>
                <a:lnTo>
                  <a:pt x="991921" y="1080723"/>
                </a:lnTo>
                <a:lnTo>
                  <a:pt x="994566" y="1077278"/>
                </a:lnTo>
                <a:lnTo>
                  <a:pt x="998004" y="1073569"/>
                </a:lnTo>
                <a:lnTo>
                  <a:pt x="1865599" y="204542"/>
                </a:lnTo>
                <a:lnTo>
                  <a:pt x="1869303" y="201098"/>
                </a:lnTo>
                <a:lnTo>
                  <a:pt x="1873270" y="198183"/>
                </a:lnTo>
                <a:lnTo>
                  <a:pt x="1877238" y="196064"/>
                </a:lnTo>
                <a:lnTo>
                  <a:pt x="1881470" y="194209"/>
                </a:lnTo>
                <a:lnTo>
                  <a:pt x="1885438" y="192355"/>
                </a:lnTo>
                <a:lnTo>
                  <a:pt x="1889934" y="191560"/>
                </a:lnTo>
                <a:lnTo>
                  <a:pt x="1894431" y="190765"/>
                </a:lnTo>
                <a:lnTo>
                  <a:pt x="1898928" y="190500"/>
                </a:lnTo>
                <a:close/>
                <a:moveTo>
                  <a:pt x="1813227" y="0"/>
                </a:moveTo>
                <a:lnTo>
                  <a:pt x="1855787" y="150615"/>
                </a:lnTo>
                <a:lnTo>
                  <a:pt x="1602807" y="403225"/>
                </a:lnTo>
                <a:lnTo>
                  <a:pt x="1560512" y="252610"/>
                </a:lnTo>
                <a:lnTo>
                  <a:pt x="181322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28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38"/>
    </mc:Choice>
    <mc:Fallback xmlns="">
      <p:transition spd="slow" advTm="3863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3028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软件需求工程的缘起</a:t>
            </a:r>
          </a:p>
        </p:txBody>
      </p:sp>
      <p:sp>
        <p:nvSpPr>
          <p:cNvPr id="3" name="矩形 2"/>
          <p:cNvSpPr/>
          <p:nvPr/>
        </p:nvSpPr>
        <p:spPr>
          <a:xfrm>
            <a:off x="3112497" y="233453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 bwMode="auto">
          <a:xfrm>
            <a:off x="3084879" y="1879598"/>
            <a:ext cx="2879725" cy="6477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软件工程</a:t>
            </a:r>
            <a:endParaRPr lang="en-US" altLang="zh-C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356092" y="3390898"/>
            <a:ext cx="2879725" cy="647700"/>
          </a:xfrm>
          <a:prstGeom prst="rect">
            <a:avLst/>
          </a:prstGeom>
          <a:solidFill>
            <a:srgbClr val="FFCC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需求工程</a:t>
            </a:r>
            <a:endParaRPr lang="en-US" altLang="zh-CN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直接箭头连接符 2"/>
          <p:cNvCxnSpPr>
            <a:cxnSpLocks noChangeShapeType="1"/>
            <a:stCxn id="5" idx="2"/>
            <a:endCxn id="7" idx="0"/>
          </p:cNvCxnSpPr>
          <p:nvPr/>
        </p:nvCxnSpPr>
        <p:spPr bwMode="auto">
          <a:xfrm flipH="1">
            <a:off x="2795954" y="2527298"/>
            <a:ext cx="1728788" cy="8636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矩形 8"/>
          <p:cNvSpPr/>
          <p:nvPr/>
        </p:nvSpPr>
        <p:spPr bwMode="auto">
          <a:xfrm>
            <a:off x="5027979" y="3390898"/>
            <a:ext cx="2879725" cy="647700"/>
          </a:xfrm>
          <a:prstGeom prst="rect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tx1"/>
                </a:solidFill>
                <a:latin typeface="Times" pitchFamily="18" charset="0"/>
              </a:rPr>
              <a:t>…</a:t>
            </a:r>
          </a:p>
        </p:txBody>
      </p:sp>
      <p:cxnSp>
        <p:nvCxnSpPr>
          <p:cNvPr id="10" name="直接箭头连接符 11"/>
          <p:cNvCxnSpPr>
            <a:cxnSpLocks noChangeShapeType="1"/>
            <a:stCxn id="5" idx="2"/>
            <a:endCxn id="9" idx="0"/>
          </p:cNvCxnSpPr>
          <p:nvPr/>
        </p:nvCxnSpPr>
        <p:spPr bwMode="auto">
          <a:xfrm>
            <a:off x="4524742" y="2527298"/>
            <a:ext cx="1943100" cy="8636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文本框 3"/>
          <p:cNvSpPr txBox="1"/>
          <p:nvPr/>
        </p:nvSpPr>
        <p:spPr>
          <a:xfrm>
            <a:off x="2945424" y="4642338"/>
            <a:ext cx="6919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</a:rPr>
              <a:t>Q1: </a:t>
            </a:r>
            <a:r>
              <a:rPr lang="zh-CN" altLang="en-US" sz="2000" dirty="0">
                <a:latin typeface="+mn-ea"/>
              </a:rPr>
              <a:t>为什么会有软件</a:t>
            </a:r>
            <a:r>
              <a:rPr lang="zh-CN" altLang="en-US" sz="2000" b="1" dirty="0">
                <a:latin typeface="+mn-ea"/>
              </a:rPr>
              <a:t>工程</a:t>
            </a:r>
            <a:r>
              <a:rPr lang="zh-CN" altLang="en-US" sz="2000" dirty="0">
                <a:latin typeface="+mn-ea"/>
              </a:rPr>
              <a:t>？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r>
              <a:rPr lang="en-US" altLang="zh-CN" sz="2000" b="1" dirty="0">
                <a:latin typeface="+mn-ea"/>
              </a:rPr>
              <a:t>Q2: </a:t>
            </a:r>
            <a:r>
              <a:rPr lang="zh-CN" altLang="en-US" sz="2000" dirty="0">
                <a:latin typeface="+mn-ea"/>
              </a:rPr>
              <a:t>为什么会有需求工程？</a:t>
            </a:r>
          </a:p>
        </p:txBody>
      </p:sp>
    </p:spTree>
    <p:extLst>
      <p:ext uri="{BB962C8B-B14F-4D97-AF65-F5344CB8AC3E}">
        <p14:creationId xmlns:p14="http://schemas.microsoft.com/office/powerpoint/2010/main" val="385187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793"/>
    </mc:Choice>
    <mc:Fallback xmlns="">
      <p:transition spd="slow" advTm="29079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3028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软件需求工程的缘起</a:t>
            </a:r>
          </a:p>
        </p:txBody>
      </p:sp>
      <p:sp>
        <p:nvSpPr>
          <p:cNvPr id="3" name="矩形 2"/>
          <p:cNvSpPr/>
          <p:nvPr/>
        </p:nvSpPr>
        <p:spPr>
          <a:xfrm>
            <a:off x="3112497" y="233453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71963" y="2321168"/>
            <a:ext cx="1952568" cy="130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软件开发的目标</a:t>
            </a:r>
            <a:endParaRPr lang="en-US" altLang="zh-CN" sz="28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808775459"/>
              </p:ext>
            </p:extLst>
          </p:nvPr>
        </p:nvGraphicFramePr>
        <p:xfrm>
          <a:off x="2542870" y="1479923"/>
          <a:ext cx="5698590" cy="3268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矩形 8"/>
          <p:cNvSpPr/>
          <p:nvPr/>
        </p:nvSpPr>
        <p:spPr>
          <a:xfrm>
            <a:off x="3584206" y="5171289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E73A1C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</a:rPr>
              <a:t>似乎很简单？</a:t>
            </a:r>
            <a:endParaRPr lang="en-US" altLang="zh-CN" sz="3600" b="1" dirty="0">
              <a:solidFill>
                <a:srgbClr val="E73A1C"/>
              </a:solidFill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197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843"/>
    </mc:Choice>
    <mc:Fallback xmlns="">
      <p:transition spd="slow" advTm="94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3866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当软件需求分析不充分时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14454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6" y="1660824"/>
            <a:ext cx="3935834" cy="390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250340" y="1780744"/>
            <a:ext cx="4345564" cy="1453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Wingdings" pitchFamily="2" charset="2"/>
              <a:buChar char="n"/>
              <a:defRPr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美军的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F-22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战斗机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lvl="1">
              <a:lnSpc>
                <a:spcPct val="130000"/>
              </a:lnSpc>
              <a:spcBef>
                <a:spcPts val="300"/>
              </a:spcBef>
              <a:spcAft>
                <a:spcPts val="600"/>
              </a:spcAft>
              <a:buClr>
                <a:schemeClr val="accent2"/>
              </a:buClr>
              <a:buSzPct val="100000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穿过国际日期变更线时，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gps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授时引起系统时钟重置回退，导致系统死锁。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454" y="3612233"/>
            <a:ext cx="4243552" cy="2296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853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57"/>
    </mc:Choice>
    <mc:Fallback xmlns="">
      <p:transition spd="slow" advTm="62857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4|0.8|2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6|8.8|0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7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|8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3.6|1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5|17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0.2|9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6|3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1495</TotalTime>
  <Words>2027</Words>
  <Application>Microsoft Office PowerPoint</Application>
  <PresentationFormat>全屏显示(4:3)</PresentationFormat>
  <Paragraphs>331</Paragraphs>
  <Slides>46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2" baseType="lpstr">
      <vt:lpstr>Zapf Dingbats</vt:lpstr>
      <vt:lpstr>等线</vt:lpstr>
      <vt:lpstr>黑体</vt:lpstr>
      <vt:lpstr>楷体_GB2312</vt:lpstr>
      <vt:lpstr>宋体</vt:lpstr>
      <vt:lpstr>微软雅黑</vt:lpstr>
      <vt:lpstr>Arial</vt:lpstr>
      <vt:lpstr>Calibri</vt:lpstr>
      <vt:lpstr>Century Gothic</vt:lpstr>
      <vt:lpstr>Segoe UI</vt:lpstr>
      <vt:lpstr>Segoe UI Light</vt:lpstr>
      <vt:lpstr>Times</vt:lpstr>
      <vt:lpstr>Times New Roman</vt:lpstr>
      <vt:lpstr>Wingdings</vt:lpstr>
      <vt:lpstr>Wingdings 2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缪炜恺</cp:lastModifiedBy>
  <cp:revision>150</cp:revision>
  <dcterms:created xsi:type="dcterms:W3CDTF">2015-08-18T02:51:41Z</dcterms:created>
  <dcterms:modified xsi:type="dcterms:W3CDTF">2021-03-15T14:46:54Z</dcterms:modified>
  <cp:category/>
</cp:coreProperties>
</file>